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57"/>
    <p:restoredTop sz="94718"/>
  </p:normalViewPr>
  <p:slideViewPr>
    <p:cSldViewPr snapToGrid="0" snapToObjects="1">
      <p:cViewPr varScale="1">
        <p:scale>
          <a:sx n="90" d="100"/>
          <a:sy n="90" d="100"/>
        </p:scale>
        <p:origin x="192"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2625222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287068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70272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2879049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524989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8848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68551ED-1A21-324F-96D1-09BEADCE5ADC}" type="datetimeFigureOut">
              <a:rPr lang="en-US" smtClean="0"/>
              <a:t>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78697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68551ED-1A21-324F-96D1-09BEADCE5ADC}" type="datetimeFigureOut">
              <a:rPr lang="en-US" smtClean="0"/>
              <a:t>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3160705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551ED-1A21-324F-96D1-09BEADCE5ADC}" type="datetimeFigureOut">
              <a:rPr lang="en-US" smtClean="0"/>
              <a:t>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3678958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058033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061972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551ED-1A21-324F-96D1-09BEADCE5ADC}" type="datetimeFigureOut">
              <a:rPr lang="en-US" smtClean="0"/>
              <a:t>1/7/26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A9962-3AF3-E145-8AB9-715AFB56C5DF}" type="slidenum">
              <a:rPr lang="en-US" smtClean="0"/>
              <a:t>‹#›</a:t>
            </a:fld>
            <a:endParaRPr lang="en-US"/>
          </a:p>
        </p:txBody>
      </p:sp>
    </p:spTree>
    <p:extLst>
      <p:ext uri="{BB962C8B-B14F-4D97-AF65-F5344CB8AC3E}">
        <p14:creationId xmlns:p14="http://schemas.microsoft.com/office/powerpoint/2010/main" val="470037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includedbygrace.co.uk/"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D6842-47CC-35AC-A0AC-A25D719D5AD7}"/>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0FD8D38-5B68-0E23-4932-6D6219400D98}"/>
              </a:ext>
            </a:extLst>
          </p:cNvPr>
          <p:cNvGraphicFramePr>
            <a:graphicFrameLocks noGrp="1"/>
          </p:cNvGraphicFramePr>
          <p:nvPr>
            <p:extLst>
              <p:ext uri="{D42A27DB-BD31-4B8C-83A1-F6EECF244321}">
                <p14:modId xmlns:p14="http://schemas.microsoft.com/office/powerpoint/2010/main" val="4214794513"/>
              </p:ext>
            </p:extLst>
          </p:nvPr>
        </p:nvGraphicFramePr>
        <p:xfrm>
          <a:off x="222069" y="640080"/>
          <a:ext cx="8673737" cy="5985204"/>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591335">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619794">
                <a:tc>
                  <a:txBody>
                    <a:bodyPr/>
                    <a:lstStyle/>
                    <a:p>
                      <a:r>
                        <a:rPr lang="en-GB" sz="1800" kern="1200" dirty="0">
                          <a:solidFill>
                            <a:schemeClr val="dk1"/>
                          </a:solidFill>
                          <a:effectLst/>
                          <a:latin typeface="+mn-lt"/>
                          <a:ea typeface="+mn-ea"/>
                          <a:cs typeface="+mn-cs"/>
                        </a:rPr>
                        <a:t>1. God made the world.  People ignored God.  They were cruel and bad.</a:t>
                      </a:r>
                    </a:p>
                    <a:p>
                      <a:r>
                        <a:rPr lang="en-GB" sz="1800" kern="1200" dirty="0">
                          <a:solidFill>
                            <a:schemeClr val="dk1"/>
                          </a:solidFill>
                          <a:effectLst/>
                          <a:latin typeface="+mn-lt"/>
                          <a:ea typeface="+mn-ea"/>
                          <a:cs typeface="+mn-cs"/>
                        </a:rPr>
                        <a:t>Noah remembered God and followed his ways.</a:t>
                      </a:r>
                    </a:p>
                  </a:txBody>
                  <a:tcPr/>
                </a:tc>
                <a:tc>
                  <a:txBody>
                    <a:bodyPr/>
                    <a:lstStyle/>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You could  explore the created world through Auditory senses: Play gentle nature sounds like birds singing, water flowing, or wind in the trees to evoke the beauty and harmony of creation. Or Tactile: Let learners feel soft leaves, smooth stones, or feathers to connect with the created world.</a:t>
                      </a:r>
                    </a:p>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Use a large dark fabric or blanket to show people hiding away from God.  Bring one person out into a separate space to show Noah following God’s ways. </a:t>
                      </a: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Noah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World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Good / bad</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Remember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God</a:t>
                      </a:r>
                    </a:p>
                  </a:txBody>
                  <a:tcPr/>
                </a:tc>
                <a:extLst>
                  <a:ext uri="{0D108BD9-81ED-4DB2-BD59-A6C34878D82A}">
                    <a16:rowId xmlns:a16="http://schemas.microsoft.com/office/drawing/2014/main" val="3582597281"/>
                  </a:ext>
                </a:extLst>
              </a:tr>
              <a:tr h="1622210">
                <a:tc>
                  <a:txBody>
                    <a:bodyPr/>
                    <a:lstStyle/>
                    <a:p>
                      <a:r>
                        <a:rPr lang="en-GB" sz="1800" kern="1200" dirty="0">
                          <a:solidFill>
                            <a:schemeClr val="dk1"/>
                          </a:solidFill>
                          <a:effectLst/>
                          <a:latin typeface="+mn-lt"/>
                          <a:ea typeface="+mn-ea"/>
                          <a:cs typeface="+mn-cs"/>
                        </a:rPr>
                        <a:t>2. God told Noah to build a boat, called an Ark, in the desert.  </a:t>
                      </a:r>
                    </a:p>
                    <a:p>
                      <a:r>
                        <a:rPr lang="en-GB" sz="1800" kern="1200" dirty="0">
                          <a:solidFill>
                            <a:schemeClr val="dk1"/>
                          </a:solidFill>
                          <a:effectLst/>
                          <a:latin typeface="+mn-lt"/>
                          <a:ea typeface="+mn-ea"/>
                          <a:cs typeface="+mn-cs"/>
                        </a:rPr>
                        <a:t>Trust me said God. </a:t>
                      </a:r>
                    </a:p>
                    <a:p>
                      <a:endParaRPr lang="en-US" sz="1800" dirty="0">
                        <a:latin typeface="Aptos" panose="020B00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Dreaming Outloud Pro" panose="03050502040302030504" pitchFamily="66" charset="77"/>
                          <a:ea typeface="+mn-ea"/>
                          <a:cs typeface="Dreaming Outloud Pro" panose="03050502040302030504" pitchFamily="66" charset="77"/>
                        </a:rPr>
                        <a:t>Invite learners to touch a piece of sandpaper and describe its rough texture, connecting it to the wood Noah used for building the ark. Let them smell wood shavings and listen to the sounds of tapping or rubbing wood together, encouraging them to experience the sights, scents, and sounds Noah experienced. These hands-on sensory activities can be introduced as you narrate, giving each learner time to explore the materials and relate them to the story, fostering engagement and understanding in a way that feels comfortable and meaningful.</a:t>
                      </a:r>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Build</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Boat</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Work</a:t>
                      </a:r>
                    </a:p>
                  </a:txBody>
                  <a:tcPr/>
                </a:tc>
                <a:extLst>
                  <a:ext uri="{0D108BD9-81ED-4DB2-BD59-A6C34878D82A}">
                    <a16:rowId xmlns:a16="http://schemas.microsoft.com/office/drawing/2014/main" val="4103180166"/>
                  </a:ext>
                </a:extLst>
              </a:tr>
              <a:tr h="16222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rPr>
                        <a:t>3. </a:t>
                      </a:r>
                      <a:r>
                        <a:rPr lang="en-GB" sz="1800" kern="1200" dirty="0">
                          <a:solidFill>
                            <a:schemeClr val="dk1"/>
                          </a:solidFill>
                          <a:effectLst/>
                          <a:latin typeface="+mn-lt"/>
                          <a:ea typeface="+mn-ea"/>
                          <a:cs typeface="+mn-cs"/>
                        </a:rPr>
                        <a:t>A long time later, God said to Noah and his family - “Get in the boat.” </a:t>
                      </a:r>
                    </a:p>
                  </a:txBody>
                  <a:tcPr/>
                </a:tc>
                <a:tc>
                  <a:txBody>
                    <a:bodyPr/>
                    <a:lstStyle/>
                    <a:p>
                      <a:endParaRPr lang="en-US" sz="1200" i="0" dirty="0">
                        <a:latin typeface="Dreaming Outloud Pro" panose="03050502040302030504" pitchFamily="66" charset="77"/>
                        <a:cs typeface="Dreaming Outloud Pro" panose="03050502040302030504" pitchFamily="66" charset="77"/>
                      </a:endParaRPr>
                    </a:p>
                    <a:p>
                      <a:r>
                        <a:rPr lang="en-US" sz="1200" i="0" dirty="0">
                          <a:latin typeface="Dreaming Outloud Pro" panose="03050502040302030504" pitchFamily="66" charset="77"/>
                          <a:cs typeface="Dreaming Outloud Pro" panose="03050502040302030504" pitchFamily="66" charset="77"/>
                        </a:rPr>
                        <a:t>Use sand in a large tray to explore the desert that the boat was built upon.  Give the audience time to let it sift through their fingers (or toes) and put a boat on the sand - is it the right place for a boat? </a:t>
                      </a: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Sand</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Boat</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Family </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67E78345-A9A5-54DB-E7B4-593CA9033E4C}"/>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Noah builds and Ark - Genesis 6-9</a:t>
            </a:r>
          </a:p>
        </p:txBody>
      </p:sp>
      <p:pic>
        <p:nvPicPr>
          <p:cNvPr id="6" name="Picture 5" descr="A blue sign with white text&#10;&#10;AI-generated content may be incorrect.">
            <a:extLst>
              <a:ext uri="{FF2B5EF4-FFF2-40B4-BE49-F238E27FC236}">
                <a16:creationId xmlns:a16="http://schemas.microsoft.com/office/drawing/2014/main" id="{573F1DDC-4962-C57C-FF4A-618F0EB9B8EC}"/>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610510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F743F-7580-7039-276D-50A8DFDBD66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EADC72F-A4EE-8FD4-A369-C113A7F01897}"/>
              </a:ext>
            </a:extLst>
          </p:cNvPr>
          <p:cNvGraphicFramePr>
            <a:graphicFrameLocks noGrp="1"/>
          </p:cNvGraphicFramePr>
          <p:nvPr>
            <p:extLst>
              <p:ext uri="{D42A27DB-BD31-4B8C-83A1-F6EECF244321}">
                <p14:modId xmlns:p14="http://schemas.microsoft.com/office/powerpoint/2010/main" val="330171460"/>
              </p:ext>
            </p:extLst>
          </p:nvPr>
        </p:nvGraphicFramePr>
        <p:xfrm>
          <a:off x="222069" y="640080"/>
          <a:ext cx="8673737" cy="5982708"/>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623772">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711194">
                <a:tc>
                  <a:txBody>
                    <a:bodyPr/>
                    <a:lstStyle/>
                    <a:p>
                      <a:r>
                        <a:rPr lang="en-US" sz="1800" dirty="0">
                          <a:latin typeface="Aptos" panose="020B0004020202020204" pitchFamily="34" charset="0"/>
                        </a:rPr>
                        <a:t>4. God said, “</a:t>
                      </a:r>
                      <a:r>
                        <a:rPr lang="en-GB" sz="1800" kern="1200" dirty="0">
                          <a:solidFill>
                            <a:schemeClr val="dk1"/>
                          </a:solidFill>
                          <a:effectLst/>
                          <a:latin typeface="+mn-lt"/>
                          <a:ea typeface="+mn-ea"/>
                          <a:cs typeface="+mn-cs"/>
                        </a:rPr>
                        <a:t>I am sending you all the animals.</a:t>
                      </a:r>
                    </a:p>
                    <a:p>
                      <a:r>
                        <a:rPr lang="en-GB" sz="1800" kern="1200" dirty="0">
                          <a:solidFill>
                            <a:schemeClr val="dk1"/>
                          </a:solidFill>
                          <a:effectLst/>
                          <a:latin typeface="+mn-lt"/>
                          <a:ea typeface="+mn-ea"/>
                          <a:cs typeface="+mn-cs"/>
                        </a:rPr>
                        <a:t>The animals came.  </a:t>
                      </a:r>
                    </a:p>
                  </a:txBody>
                  <a:tcPr/>
                </a:tc>
                <a:tc>
                  <a:txBody>
                    <a:bodyPr/>
                    <a:lstStyle/>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Have toy animals in twos to let them travel to across the tray of sand to the boat. </a:t>
                      </a:r>
                    </a:p>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Or - use different fabrics to explore the textures of different animals - furry, scaly, smooth, feathery (boa?), woolly, leathery etc.</a:t>
                      </a:r>
                    </a:p>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Or - listen to different animal noises - best when audience can push a switch or button to make the noises happen. (use recordable buttons.)</a:t>
                      </a: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Any animals they know and some unusual ones with pictures. </a:t>
                      </a:r>
                    </a:p>
                  </a:txBody>
                  <a:tcPr/>
                </a:tc>
                <a:extLst>
                  <a:ext uri="{0D108BD9-81ED-4DB2-BD59-A6C34878D82A}">
                    <a16:rowId xmlns:a16="http://schemas.microsoft.com/office/drawing/2014/main" val="3582597281"/>
                  </a:ext>
                </a:extLst>
              </a:tr>
              <a:tr h="1711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rPr>
                        <a:t>5. </a:t>
                      </a:r>
                      <a:r>
                        <a:rPr lang="en-GB" sz="1800" kern="1200" dirty="0">
                          <a:solidFill>
                            <a:schemeClr val="dk1"/>
                          </a:solidFill>
                          <a:effectLst/>
                          <a:latin typeface="Aptos" panose="020B0004020202020204" pitchFamily="34" charset="0"/>
                          <a:ea typeface="+mn-ea"/>
                          <a:cs typeface="+mn-cs"/>
                        </a:rPr>
                        <a:t>It rained and rained and rained.  The earth and everyone in it were gone.</a:t>
                      </a:r>
                    </a:p>
                    <a:p>
                      <a:endParaRPr lang="en-US" sz="1800" dirty="0">
                        <a:latin typeface="Aptos" panose="020B0004020202020204" pitchFamily="34" charset="0"/>
                      </a:endParaRPr>
                    </a:p>
                  </a:txBody>
                  <a:tcPr/>
                </a:tc>
                <a:tc>
                  <a:txBody>
                    <a:bodyPr/>
                    <a:lstStyle/>
                    <a:p>
                      <a:r>
                        <a:rPr lang="en-US" sz="1200" i="0" dirty="0">
                          <a:latin typeface="Dreaming Outloud Pro" panose="03050502040302030504" pitchFamily="66" charset="77"/>
                          <a:cs typeface="Dreaming Outloud Pro" panose="03050502040302030504" pitchFamily="66" charset="77"/>
                        </a:rPr>
                        <a:t>You could get a clear umbrella and pour water from a watering can if audience can sit under it (and a large tray or shower curtain to catch the rain.)</a:t>
                      </a:r>
                    </a:p>
                    <a:p>
                      <a:r>
                        <a:rPr lang="en-US" sz="1200" i="0" dirty="0">
                          <a:latin typeface="Dreaming Outloud Pro" panose="03050502040302030504" pitchFamily="66" charset="77"/>
                          <a:cs typeface="Dreaming Outloud Pro" panose="03050502040302030504" pitchFamily="66" charset="77"/>
                        </a:rPr>
                        <a:t>Use a water spray with coloured water in to spray over different parts of the person’s skin, including their face if they are okay with that.</a:t>
                      </a:r>
                    </a:p>
                    <a:p>
                      <a:r>
                        <a:rPr lang="en-US" sz="1200" i="0" dirty="0">
                          <a:latin typeface="Dreaming Outloud Pro" panose="03050502040302030504" pitchFamily="66" charset="77"/>
                          <a:cs typeface="Dreaming Outloud Pro" panose="03050502040302030504" pitchFamily="66" charset="77"/>
                        </a:rPr>
                        <a:t>Or for sound - use a rain maker or storm tube to explore heavy rain and thunder. </a:t>
                      </a: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Rain</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Flood </a:t>
                      </a:r>
                    </a:p>
                  </a:txBody>
                  <a:tcPr/>
                </a:tc>
                <a:extLst>
                  <a:ext uri="{0D108BD9-81ED-4DB2-BD59-A6C34878D82A}">
                    <a16:rowId xmlns:a16="http://schemas.microsoft.com/office/drawing/2014/main" val="4103180166"/>
                  </a:ext>
                </a:extLst>
              </a:tr>
              <a:tr h="1871315">
                <a:tc>
                  <a:txBody>
                    <a:bodyPr/>
                    <a:lstStyle/>
                    <a:p>
                      <a:r>
                        <a:rPr lang="en-US" sz="1800" dirty="0">
                          <a:latin typeface="Aptos" panose="020B0004020202020204" pitchFamily="34" charset="0"/>
                        </a:rPr>
                        <a:t>6. </a:t>
                      </a:r>
                      <a:r>
                        <a:rPr lang="en-GB" sz="1800" kern="1200" dirty="0">
                          <a:solidFill>
                            <a:schemeClr val="dk1"/>
                          </a:solidFill>
                          <a:effectLst/>
                          <a:latin typeface="Aptos" panose="020B0004020202020204" pitchFamily="34" charset="0"/>
                          <a:ea typeface="+mn-ea"/>
                          <a:cs typeface="+mn-cs"/>
                        </a:rPr>
                        <a:t>But Noah, his family and the animals were safe in the ark.</a:t>
                      </a:r>
                    </a:p>
                    <a:p>
                      <a:r>
                        <a:rPr lang="en-GB" sz="1800" kern="1200" dirty="0">
                          <a:solidFill>
                            <a:schemeClr val="dk1"/>
                          </a:solidFill>
                          <a:effectLst/>
                          <a:latin typeface="Aptos" panose="020B0004020202020204" pitchFamily="34" charset="0"/>
                          <a:ea typeface="+mn-ea"/>
                          <a:cs typeface="+mn-cs"/>
                        </a:rPr>
                        <a:t>It was a bit wet, a bit smelly and quite noisy. </a:t>
                      </a:r>
                    </a:p>
                    <a:p>
                      <a:endParaRPr lang="en-US" sz="1800" dirty="0">
                        <a:latin typeface="Aptos" panose="020B0004020202020204" pitchFamily="34" charset="0"/>
                      </a:endParaRPr>
                    </a:p>
                  </a:txBody>
                  <a:tcPr/>
                </a:tc>
                <a:tc>
                  <a:txBody>
                    <a:bodyPr/>
                    <a:lstStyle/>
                    <a:p>
                      <a:r>
                        <a:rPr lang="en-US" sz="1200" i="0" dirty="0">
                          <a:latin typeface="Dreaming Outloud Pro" panose="03050502040302030504" pitchFamily="66" charset="77"/>
                          <a:cs typeface="Dreaming Outloud Pro" panose="03050502040302030504" pitchFamily="66" charset="77"/>
                        </a:rPr>
                        <a:t>Explore mud (for poop!).  This could be a tray of </a:t>
                      </a:r>
                      <a:r>
                        <a:rPr lang="en-US" sz="1200" i="0" dirty="0" err="1">
                          <a:latin typeface="Dreaming Outloud Pro" panose="03050502040302030504" pitchFamily="66" charset="77"/>
                          <a:cs typeface="Dreaming Outloud Pro" panose="03050502040302030504" pitchFamily="66" charset="77"/>
                        </a:rPr>
                        <a:t>cornflour</a:t>
                      </a:r>
                      <a:r>
                        <a:rPr lang="en-US" sz="1200" i="0" dirty="0">
                          <a:latin typeface="Dreaming Outloud Pro" panose="03050502040302030504" pitchFamily="66" charset="77"/>
                          <a:cs typeface="Dreaming Outloud Pro" panose="03050502040302030504" pitchFamily="66" charset="77"/>
                        </a:rPr>
                        <a:t>, water and cocoa for a nice smell and squelchy texture.</a:t>
                      </a:r>
                    </a:p>
                    <a:p>
                      <a:r>
                        <a:rPr lang="en-US" sz="1200" i="0" dirty="0">
                          <a:latin typeface="Dreaming Outloud Pro" panose="03050502040302030504" pitchFamily="66" charset="77"/>
                          <a:cs typeface="Dreaming Outloud Pro" panose="03050502040302030504" pitchFamily="66" charset="77"/>
                        </a:rPr>
                        <a:t>Other smells could be introduced through smelly jars - oils on cotton wool put into an empty spice jar. </a:t>
                      </a:r>
                    </a:p>
                    <a:p>
                      <a:endParaRPr lang="en-US" sz="1200" i="0" dirty="0">
                        <a:latin typeface="Dreaming Outloud Pro" panose="03050502040302030504" pitchFamily="66" charset="77"/>
                        <a:cs typeface="Dreaming Outloud Pro" panose="03050502040302030504" pitchFamily="66" charset="77"/>
                      </a:endParaRPr>
                    </a:p>
                    <a:p>
                      <a:r>
                        <a:rPr lang="en-US" sz="1200" i="0" dirty="0">
                          <a:latin typeface="Dreaming Outloud Pro" panose="03050502040302030504" pitchFamily="66" charset="77"/>
                          <a:cs typeface="Dreaming Outloud Pro" panose="03050502040302030504" pitchFamily="66" charset="77"/>
                        </a:rPr>
                        <a:t>Real mud from outside - if audience won’t eat it.</a:t>
                      </a:r>
                    </a:p>
                    <a:p>
                      <a:endParaRPr lang="en-US" sz="1200" i="0" dirty="0">
                        <a:latin typeface="Dreaming Outloud Pro" panose="03050502040302030504" pitchFamily="66" charset="77"/>
                        <a:cs typeface="Dreaming Outloud Pro" panose="03050502040302030504" pitchFamily="66" charset="77"/>
                      </a:endParaRPr>
                    </a:p>
                    <a:p>
                      <a:r>
                        <a:rPr lang="en-US" sz="1200" i="0" dirty="0">
                          <a:latin typeface="Dreaming Outloud Pro" panose="03050502040302030504" pitchFamily="66" charset="77"/>
                          <a:cs typeface="Dreaming Outloud Pro" panose="03050502040302030504" pitchFamily="66" charset="77"/>
                        </a:rPr>
                        <a:t>Animal noises as in part 4. </a:t>
                      </a: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Mud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Smelly</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9E7C1458-D948-AA95-B36E-DD81D73E2EDF}"/>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Noah builds and Ark - Genesis 6-9</a:t>
            </a:r>
          </a:p>
        </p:txBody>
      </p:sp>
      <p:pic>
        <p:nvPicPr>
          <p:cNvPr id="6" name="Picture 5" descr="A blue sign with white text&#10;&#10;AI-generated content may be incorrect.">
            <a:extLst>
              <a:ext uri="{FF2B5EF4-FFF2-40B4-BE49-F238E27FC236}">
                <a16:creationId xmlns:a16="http://schemas.microsoft.com/office/drawing/2014/main" id="{28F2671D-22EA-6EC6-26ED-BCE1003303AF}"/>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2817639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A66B7-1AFB-8A67-AFFE-1BF9AFF56B6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7D35D16-9DA4-4902-C97B-B7EC76A3130F}"/>
              </a:ext>
            </a:extLst>
          </p:cNvPr>
          <p:cNvGraphicFramePr>
            <a:graphicFrameLocks noGrp="1"/>
          </p:cNvGraphicFramePr>
          <p:nvPr>
            <p:extLst>
              <p:ext uri="{D42A27DB-BD31-4B8C-83A1-F6EECF244321}">
                <p14:modId xmlns:p14="http://schemas.microsoft.com/office/powerpoint/2010/main" val="1288294628"/>
              </p:ext>
            </p:extLst>
          </p:nvPr>
        </p:nvGraphicFramePr>
        <p:xfrm>
          <a:off x="222069" y="640080"/>
          <a:ext cx="8673737" cy="5950264"/>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623553">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755932">
                <a:tc>
                  <a:txBody>
                    <a:bodyPr/>
                    <a:lstStyle/>
                    <a:p>
                      <a:r>
                        <a:rPr lang="en-US" sz="2000" dirty="0">
                          <a:latin typeface="Aptos" panose="020B0004020202020204" pitchFamily="34" charset="0"/>
                        </a:rPr>
                        <a:t>7. </a:t>
                      </a:r>
                      <a:r>
                        <a:rPr lang="en-GB" sz="1800" kern="1200" dirty="0">
                          <a:solidFill>
                            <a:schemeClr val="dk1"/>
                          </a:solidFill>
                          <a:effectLst/>
                          <a:latin typeface="Aptos" panose="020B0004020202020204" pitchFamily="34" charset="0"/>
                          <a:ea typeface="+mn-ea"/>
                          <a:cs typeface="+mn-cs"/>
                        </a:rPr>
                        <a:t>After 40 days and 40 nights the rain stopped. </a:t>
                      </a:r>
                    </a:p>
                    <a:p>
                      <a:r>
                        <a:rPr lang="en-GB" sz="1800" kern="1200" dirty="0">
                          <a:solidFill>
                            <a:schemeClr val="dk1"/>
                          </a:solidFill>
                          <a:effectLst/>
                          <a:latin typeface="Aptos" panose="020B0004020202020204" pitchFamily="34" charset="0"/>
                          <a:ea typeface="+mn-ea"/>
                          <a:cs typeface="+mn-cs"/>
                        </a:rPr>
                        <a:t>After that the ark stopped on top of a mountain. </a:t>
                      </a:r>
                    </a:p>
                    <a:p>
                      <a:endParaRPr lang="en-US" sz="2000" dirty="0">
                        <a:latin typeface="Aptos" panose="020B0004020202020204" pitchFamily="34" charset="0"/>
                      </a:endParaRPr>
                    </a:p>
                  </a:txBody>
                  <a:tcPr/>
                </a:tc>
                <a:tc>
                  <a:txBody>
                    <a:bodyPr/>
                    <a:lstStyle/>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Silence would be a good sensory experience - the rain has stopped, listening to how quiet it is now.</a:t>
                      </a: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r>
                        <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rPr>
                        <a:t>Gentle swaying together to experience the ark coming to rest on top of the mountain. </a:t>
                      </a: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Rain</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Stop</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Mountain</a:t>
                      </a:r>
                    </a:p>
                  </a:txBody>
                  <a:tcPr/>
                </a:tc>
                <a:extLst>
                  <a:ext uri="{0D108BD9-81ED-4DB2-BD59-A6C34878D82A}">
                    <a16:rowId xmlns:a16="http://schemas.microsoft.com/office/drawing/2014/main" val="3582597281"/>
                  </a:ext>
                </a:extLst>
              </a:tr>
              <a:tr h="1755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Aptos" panose="020B0004020202020204" pitchFamily="34" charset="0"/>
                        </a:rPr>
                        <a:t>8. </a:t>
                      </a:r>
                      <a:r>
                        <a:rPr lang="en-GB" sz="1800" kern="1200" dirty="0">
                          <a:solidFill>
                            <a:schemeClr val="dk1"/>
                          </a:solidFill>
                          <a:effectLst/>
                          <a:latin typeface="Aptos" panose="020B0004020202020204" pitchFamily="34" charset="0"/>
                          <a:ea typeface="+mn-ea"/>
                          <a:cs typeface="+mn-cs"/>
                        </a:rPr>
                        <a:t>The dove told Noah when it was safe to go out. </a:t>
                      </a:r>
                    </a:p>
                    <a:p>
                      <a:endParaRPr lang="en-US" sz="2000" dirty="0">
                        <a:latin typeface="Aptos" panose="020B0004020202020204" pitchFamily="34" charset="0"/>
                      </a:endParaRPr>
                    </a:p>
                  </a:txBody>
                  <a:tcPr/>
                </a:tc>
                <a:tc>
                  <a:txBody>
                    <a:bodyPr/>
                    <a:lstStyle/>
                    <a:p>
                      <a:r>
                        <a:rPr lang="en-US" sz="1200" i="0" dirty="0">
                          <a:latin typeface="Dreaming Outloud Pro" panose="03050502040302030504" pitchFamily="66" charset="77"/>
                          <a:cs typeface="Dreaming Outloud Pro" panose="03050502040302030504" pitchFamily="66" charset="77"/>
                        </a:rPr>
                        <a:t>Soft airflow from a fan or hand-held breeze near hands, arms, or face to represent flying through air</a:t>
                      </a:r>
                    </a:p>
                    <a:p>
                      <a:r>
                        <a:rPr lang="en-US" sz="1200" i="0" dirty="0">
                          <a:latin typeface="Dreaming Outloud Pro" panose="03050502040302030504" pitchFamily="66" charset="77"/>
                          <a:cs typeface="Dreaming Outloud Pro" panose="03050502040302030504" pitchFamily="66" charset="77"/>
                        </a:rPr>
                        <a:t>Feathers or soft fabric brushed lightly on skin (hands, cheeks, arms)</a:t>
                      </a:r>
                    </a:p>
                    <a:p>
                      <a:r>
                        <a:rPr lang="en-US" sz="1200" i="0" dirty="0">
                          <a:latin typeface="Dreaming Outloud Pro" panose="03050502040302030504" pitchFamily="66" charset="77"/>
                          <a:cs typeface="Dreaming Outloud Pro" panose="03050502040302030504" pitchFamily="66" charset="77"/>
                        </a:rPr>
                        <a:t>OR - Smells fresh outdoor air if possible (open window, garden time) Light natural scents (lavender, chamomile, grass) associated with outdoors</a:t>
                      </a:r>
                    </a:p>
                    <a:p>
                      <a:r>
                        <a:rPr lang="en-US" sz="1200" i="0" dirty="0">
                          <a:latin typeface="Dreaming Outloud Pro" panose="03050502040302030504" pitchFamily="66" charset="77"/>
                          <a:cs typeface="Dreaming Outloud Pro" panose="03050502040302030504" pitchFamily="66" charset="77"/>
                        </a:rPr>
                        <a:t>Always introduce smells briefly and at a distance, watching for reactions. </a:t>
                      </a: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Dove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Safe</a:t>
                      </a:r>
                    </a:p>
                  </a:txBody>
                  <a:tcPr/>
                </a:tc>
                <a:extLst>
                  <a:ext uri="{0D108BD9-81ED-4DB2-BD59-A6C34878D82A}">
                    <a16:rowId xmlns:a16="http://schemas.microsoft.com/office/drawing/2014/main" val="4103180166"/>
                  </a:ext>
                </a:extLst>
              </a:tr>
              <a:tr h="1755932">
                <a:tc>
                  <a:txBody>
                    <a:bodyPr/>
                    <a:lstStyle/>
                    <a:p>
                      <a:r>
                        <a:rPr lang="en-US" sz="2000" dirty="0">
                          <a:latin typeface="Aptos" panose="020B0004020202020204" pitchFamily="34" charset="0"/>
                        </a:rPr>
                        <a:t>9. </a:t>
                      </a:r>
                      <a:r>
                        <a:rPr lang="en-GB" sz="1800" kern="1200" dirty="0">
                          <a:solidFill>
                            <a:schemeClr val="dk1"/>
                          </a:solidFill>
                          <a:effectLst/>
                          <a:latin typeface="Aptos" panose="020B0004020202020204" pitchFamily="34" charset="0"/>
                          <a:ea typeface="+mn-ea"/>
                          <a:cs typeface="+mn-cs"/>
                        </a:rPr>
                        <a:t>God put a rainbow in the sky.  It was his message.</a:t>
                      </a:r>
                    </a:p>
                    <a:p>
                      <a:r>
                        <a:rPr lang="en-GB" sz="1800" kern="1200" dirty="0">
                          <a:solidFill>
                            <a:schemeClr val="dk1"/>
                          </a:solidFill>
                          <a:effectLst/>
                          <a:latin typeface="Aptos" panose="020B0004020202020204" pitchFamily="34" charset="0"/>
                          <a:ea typeface="+mn-ea"/>
                          <a:cs typeface="+mn-cs"/>
                        </a:rPr>
                        <a:t>Trust me said God.  I will not do this again.</a:t>
                      </a:r>
                      <a:r>
                        <a:rPr lang="en-GB" sz="2000" dirty="0">
                          <a:effectLst/>
                          <a:latin typeface="Aptos" panose="020B0004020202020204" pitchFamily="34" charset="0"/>
                        </a:rPr>
                        <a:t> </a:t>
                      </a:r>
                      <a:endParaRPr lang="en-US" sz="2000" dirty="0">
                        <a:latin typeface="Aptos" panose="020B0004020202020204" pitchFamily="34" charset="0"/>
                      </a:endParaRPr>
                    </a:p>
                  </a:txBody>
                  <a:tcPr/>
                </a:tc>
                <a:tc>
                  <a:txBody>
                    <a:bodyPr/>
                    <a:lstStyle/>
                    <a:p>
                      <a:r>
                        <a:rPr lang="en-US" sz="1200" i="0" dirty="0">
                          <a:latin typeface="Dreaming Outloud Pro" panose="03050502040302030504" pitchFamily="66" charset="77"/>
                          <a:cs typeface="Dreaming Outloud Pro" panose="03050502040302030504" pitchFamily="66" charset="77"/>
                        </a:rPr>
                        <a:t>Rainbow scarves, fabric or ribbons to wave over their heads as if they were in the sky.</a:t>
                      </a:r>
                    </a:p>
                    <a:p>
                      <a:endParaRPr lang="en-US" sz="1200" i="0" dirty="0">
                        <a:latin typeface="Dreaming Outloud Pro" panose="03050502040302030504" pitchFamily="66" charset="77"/>
                        <a:cs typeface="Dreaming Outloud Pro" panose="03050502040302030504" pitchFamily="66" charset="77"/>
                      </a:endParaRPr>
                    </a:p>
                    <a:p>
                      <a:r>
                        <a:rPr lang="en-US" sz="1200" i="0" dirty="0">
                          <a:latin typeface="Dreaming Outloud Pro" panose="03050502040302030504" pitchFamily="66" charset="77"/>
                          <a:cs typeface="Dreaming Outloud Pro" panose="03050502040302030504" pitchFamily="66" charset="77"/>
                        </a:rPr>
                        <a:t>OR - a torch and light prism in a darkened room or tent so they can seethe rainbow light spectrum. </a:t>
                      </a: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p>
                      <a:endParaRPr lang="en-US" sz="1200" i="0" dirty="0">
                        <a:latin typeface="Dreaming Outloud Pro" panose="03050502040302030504" pitchFamily="66" charset="77"/>
                        <a:cs typeface="Dreaming Outloud Pro" panose="03050502040302030504" pitchFamily="66" charset="77"/>
                      </a:endParaRPr>
                    </a:p>
                  </a:txBody>
                  <a:tcPr/>
                </a:tc>
                <a:tc>
                  <a:txBody>
                    <a:bodyPr/>
                    <a:lstStyle/>
                    <a:p>
                      <a:endParaRPr lang="en-US" dirty="0">
                        <a:latin typeface="Dreaming Outloud Pro" panose="03050502040302030504" pitchFamily="66" charset="77"/>
                        <a:cs typeface="Dreaming Outloud Pro" panose="03050502040302030504" pitchFamily="66" charset="77"/>
                      </a:endParaRP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Sky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Rainbow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Trust</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08702B6C-FF41-C13F-41C5-187A2AFAF790}"/>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Noah builds and Ark - Genesis 6-9</a:t>
            </a:r>
          </a:p>
        </p:txBody>
      </p:sp>
      <p:pic>
        <p:nvPicPr>
          <p:cNvPr id="6" name="Picture 5" descr="A blue sign with white text&#10;&#10;AI-generated content may be incorrect.">
            <a:extLst>
              <a:ext uri="{FF2B5EF4-FFF2-40B4-BE49-F238E27FC236}">
                <a16:creationId xmlns:a16="http://schemas.microsoft.com/office/drawing/2014/main" id="{A68A9D22-AE6B-B40F-38C6-2EC7359D6472}"/>
              </a:ext>
            </a:extLst>
          </p:cNvPr>
          <p:cNvPicPr>
            <a:picLocks noChangeAspect="1"/>
          </p:cNvPicPr>
          <p:nvPr/>
        </p:nvPicPr>
        <p:blipFill>
          <a:blip r:embed="rId2"/>
          <a:stretch>
            <a:fillRect/>
          </a:stretch>
        </p:blipFill>
        <p:spPr>
          <a:xfrm>
            <a:off x="6731000" y="0"/>
            <a:ext cx="2413000" cy="533400"/>
          </a:xfrm>
          <a:prstGeom prst="rect">
            <a:avLst/>
          </a:prstGeom>
        </p:spPr>
      </p:pic>
      <p:sp>
        <p:nvSpPr>
          <p:cNvPr id="4" name="TextBox 3">
            <a:extLst>
              <a:ext uri="{FF2B5EF4-FFF2-40B4-BE49-F238E27FC236}">
                <a16:creationId xmlns:a16="http://schemas.microsoft.com/office/drawing/2014/main" id="{B6652150-C7DC-D31D-A569-42B913B7C104}"/>
              </a:ext>
            </a:extLst>
          </p:cNvPr>
          <p:cNvSpPr txBox="1"/>
          <p:nvPr/>
        </p:nvSpPr>
        <p:spPr>
          <a:xfrm>
            <a:off x="2286000" y="6519496"/>
            <a:ext cx="4572000" cy="369332"/>
          </a:xfrm>
          <a:prstGeom prst="rect">
            <a:avLst/>
          </a:prstGeom>
          <a:noFill/>
        </p:spPr>
        <p:txBody>
          <a:bodyPr wrap="square">
            <a:spAutoFit/>
          </a:bodyPr>
          <a:lstStyle/>
          <a:p>
            <a:pPr algn="ctr"/>
            <a:r>
              <a:rPr lang="en-US" dirty="0">
                <a:hlinkClick r:id="rId3"/>
              </a:rPr>
              <a:t>www.includedbygrace.co.uk</a:t>
            </a:r>
            <a:r>
              <a:rPr lang="en-US" dirty="0"/>
              <a:t> </a:t>
            </a:r>
          </a:p>
        </p:txBody>
      </p:sp>
    </p:spTree>
    <p:extLst>
      <p:ext uri="{BB962C8B-B14F-4D97-AF65-F5344CB8AC3E}">
        <p14:creationId xmlns:p14="http://schemas.microsoft.com/office/powerpoint/2010/main" val="2887732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AA06F02-3A7E-2E95-51C0-943D71F0D228}"/>
              </a:ext>
            </a:extLst>
          </p:cNvPr>
          <p:cNvPicPr>
            <a:picLocks noChangeAspect="1"/>
          </p:cNvPicPr>
          <p:nvPr/>
        </p:nvPicPr>
        <p:blipFill>
          <a:blip r:embed="rId2"/>
          <a:stretch>
            <a:fillRect/>
          </a:stretch>
        </p:blipFill>
        <p:spPr>
          <a:xfrm>
            <a:off x="156324" y="316652"/>
            <a:ext cx="8875194" cy="6255597"/>
          </a:xfrm>
          <a:prstGeom prst="rect">
            <a:avLst/>
          </a:prstGeom>
        </p:spPr>
      </p:pic>
      <p:pic>
        <p:nvPicPr>
          <p:cNvPr id="4" name="Picture 3" descr="A blue sign with white text&#10;&#10;AI-generated content may be incorrect.">
            <a:extLst>
              <a:ext uri="{FF2B5EF4-FFF2-40B4-BE49-F238E27FC236}">
                <a16:creationId xmlns:a16="http://schemas.microsoft.com/office/drawing/2014/main" id="{FC46E550-5FBA-6097-C0AC-4C8571D15D36}"/>
              </a:ext>
            </a:extLst>
          </p:cNvPr>
          <p:cNvPicPr>
            <a:picLocks noChangeAspect="1"/>
          </p:cNvPicPr>
          <p:nvPr/>
        </p:nvPicPr>
        <p:blipFill>
          <a:blip r:embed="rId3"/>
          <a:stretch>
            <a:fillRect/>
          </a:stretch>
        </p:blipFill>
        <p:spPr>
          <a:xfrm>
            <a:off x="6731000" y="0"/>
            <a:ext cx="2413000" cy="533400"/>
          </a:xfrm>
          <a:prstGeom prst="rect">
            <a:avLst/>
          </a:prstGeom>
        </p:spPr>
      </p:pic>
    </p:spTree>
    <p:extLst>
      <p:ext uri="{BB962C8B-B14F-4D97-AF65-F5344CB8AC3E}">
        <p14:creationId xmlns:p14="http://schemas.microsoft.com/office/powerpoint/2010/main" val="26726090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3EDE69E-621E-B74A-811D-F7442C91F443}" vid="{CA876C20-E601-334A-B8C1-49F6AEE35D97}"/>
    </a:ext>
  </a:extLst>
</a:theme>
</file>

<file path=docProps/app.xml><?xml version="1.0" encoding="utf-8"?>
<Properties xmlns="http://schemas.openxmlformats.org/officeDocument/2006/extended-properties" xmlns:vt="http://schemas.openxmlformats.org/officeDocument/2006/docPropsVTypes">
  <Template/>
  <TotalTime>1326</TotalTime>
  <Words>883</Words>
  <Application>Microsoft Macintosh PowerPoint</Application>
  <PresentationFormat>On-screen Show (4:3)</PresentationFormat>
  <Paragraphs>87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Calibri</vt:lpstr>
      <vt:lpstr>Calibri Light</vt:lpstr>
      <vt:lpstr>Dreaming Outloud Pro</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Lynn McCann</dc:creator>
  <cp:lastModifiedBy>Lynn McCann</cp:lastModifiedBy>
  <cp:revision>8</cp:revision>
  <dcterms:created xsi:type="dcterms:W3CDTF">2025-12-22T21:45:12Z</dcterms:created>
  <dcterms:modified xsi:type="dcterms:W3CDTF">2026-01-07T13:08:35Z</dcterms:modified>
</cp:coreProperties>
</file>