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8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7"/>
    <p:restoredTop sz="93028"/>
  </p:normalViewPr>
  <p:slideViewPr>
    <p:cSldViewPr snapToGrid="0" snapToObjects="1">
      <p:cViewPr varScale="1">
        <p:scale>
          <a:sx n="72" d="100"/>
          <a:sy n="72" d="100"/>
        </p:scale>
        <p:origin x="272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1/7/26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1/7/26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1/7/26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D7891-BC57-0B4C-ABE7-42A2D0B1A727}" type="datetimeFigureOut">
              <a:rPr lang="en-US" smtClean="0"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2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house in the water&#10;&#10;AI-generated content may be incorrect.">
            <a:extLst>
              <a:ext uri="{FF2B5EF4-FFF2-40B4-BE49-F238E27FC236}">
                <a16:creationId xmlns:a16="http://schemas.microsoft.com/office/drawing/2014/main" id="{C97E1869-DAE5-DE62-AAF8-857BF2032F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31735" y="711698"/>
            <a:ext cx="6617777" cy="44118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09B626-A2E4-9BCE-23AF-E76B4A3BF9E5}"/>
              </a:ext>
            </a:extLst>
          </p:cNvPr>
          <p:cNvSpPr/>
          <p:nvPr/>
        </p:nvSpPr>
        <p:spPr>
          <a:xfrm>
            <a:off x="123986" y="154982"/>
            <a:ext cx="6617777" cy="8741045"/>
          </a:xfrm>
          <a:prstGeom prst="rect">
            <a:avLst/>
          </a:prstGeom>
          <a:noFill/>
          <a:ln w="28575">
            <a:solidFill>
              <a:srgbClr val="3D83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E92967B9-422B-98EB-9ACB-FF6839469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37" y="154982"/>
            <a:ext cx="2518475" cy="5567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07B1C4-3962-CD97-A85B-3A2BF56C88CC}"/>
              </a:ext>
            </a:extLst>
          </p:cNvPr>
          <p:cNvSpPr/>
          <p:nvPr/>
        </p:nvSpPr>
        <p:spPr>
          <a:xfrm>
            <a:off x="2634712" y="154982"/>
            <a:ext cx="4099302" cy="556716"/>
          </a:xfrm>
          <a:prstGeom prst="rect">
            <a:avLst/>
          </a:prstGeom>
          <a:solidFill>
            <a:srgbClr val="3D83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FA307F-634F-4E21-C489-C1E1CE3A6903}"/>
              </a:ext>
            </a:extLst>
          </p:cNvPr>
          <p:cNvSpPr txBox="1"/>
          <p:nvPr/>
        </p:nvSpPr>
        <p:spPr>
          <a:xfrm>
            <a:off x="388635" y="5681960"/>
            <a:ext cx="6080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Why does Jesus tell a story about two builders?</a:t>
            </a:r>
          </a:p>
        </p:txBody>
      </p:sp>
      <p:pic>
        <p:nvPicPr>
          <p:cNvPr id="11" name="Picture 10" descr="A book with a cross on it&#10;&#10;AI-generated content may be incorrect.">
            <a:extLst>
              <a:ext uri="{FF2B5EF4-FFF2-40B4-BE49-F238E27FC236}">
                <a16:creationId xmlns:a16="http://schemas.microsoft.com/office/drawing/2014/main" id="{E8480CE4-9958-7A07-264E-A13A8C298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2204" y="6776723"/>
            <a:ext cx="990645" cy="905974"/>
          </a:xfrm>
          <a:prstGeom prst="rect">
            <a:avLst/>
          </a:prstGeom>
        </p:spPr>
      </p:pic>
      <p:pic>
        <p:nvPicPr>
          <p:cNvPr id="13" name="Picture 12" descr="A cartoon of a person with long hair&#10;&#10;AI-generated content may be incorrect.">
            <a:extLst>
              <a:ext uri="{FF2B5EF4-FFF2-40B4-BE49-F238E27FC236}">
                <a16:creationId xmlns:a16="http://schemas.microsoft.com/office/drawing/2014/main" id="{17FFBF8A-F0F3-F44A-AFDB-234414371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8172" y="6776723"/>
            <a:ext cx="1014981" cy="928231"/>
          </a:xfrm>
          <a:prstGeom prst="rect">
            <a:avLst/>
          </a:prstGeom>
        </p:spPr>
      </p:pic>
      <p:pic>
        <p:nvPicPr>
          <p:cNvPr id="15" name="Picture 14" descr="A white square with brown and black building&#10;&#10;AI-generated content may be incorrect.">
            <a:extLst>
              <a:ext uri="{FF2B5EF4-FFF2-40B4-BE49-F238E27FC236}">
                <a16:creationId xmlns:a16="http://schemas.microsoft.com/office/drawing/2014/main" id="{BF844702-DDD9-56DD-7279-28B196D66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9857" y="7727409"/>
            <a:ext cx="1048598" cy="958974"/>
          </a:xfrm>
          <a:prstGeom prst="rect">
            <a:avLst/>
          </a:prstGeom>
        </p:spPr>
      </p:pic>
      <p:pic>
        <p:nvPicPr>
          <p:cNvPr id="17" name="Picture 16" descr="A close-up of a card&#10;&#10;AI-generated content may be incorrect.">
            <a:extLst>
              <a:ext uri="{FF2B5EF4-FFF2-40B4-BE49-F238E27FC236}">
                <a16:creationId xmlns:a16="http://schemas.microsoft.com/office/drawing/2014/main" id="{32342776-5A78-0EB2-65E8-444BFC250A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8455" y="7745076"/>
            <a:ext cx="2014416" cy="923641"/>
          </a:xfrm>
          <a:prstGeom prst="rect">
            <a:avLst/>
          </a:prstGeom>
        </p:spPr>
      </p:pic>
      <p:pic>
        <p:nvPicPr>
          <p:cNvPr id="19" name="Picture 18" descr="A close-up of a sign&#10;&#10;AI-generated content may be incorrect.">
            <a:extLst>
              <a:ext uri="{FF2B5EF4-FFF2-40B4-BE49-F238E27FC236}">
                <a16:creationId xmlns:a16="http://schemas.microsoft.com/office/drawing/2014/main" id="{43C9272E-9F90-2988-63C5-4220A6C024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2871" y="7754972"/>
            <a:ext cx="1048598" cy="941049"/>
          </a:xfrm>
          <a:prstGeom prst="rect">
            <a:avLst/>
          </a:prstGeom>
        </p:spPr>
      </p:pic>
      <p:pic>
        <p:nvPicPr>
          <p:cNvPr id="21" name="Picture 20" descr="A group of people with a wheelchair and a person in a wheelchair&#10;&#10;AI-generated content may be incorrect.">
            <a:extLst>
              <a:ext uri="{FF2B5EF4-FFF2-40B4-BE49-F238E27FC236}">
                <a16:creationId xmlns:a16="http://schemas.microsoft.com/office/drawing/2014/main" id="{3F2D0ACD-00F3-F1A7-3F81-AE72AB23FA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3798" y="6776723"/>
            <a:ext cx="1048598" cy="9410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BF8491-629E-C197-9E43-6AD68AD02383}"/>
              </a:ext>
            </a:extLst>
          </p:cNvPr>
          <p:cNvSpPr txBox="1"/>
          <p:nvPr/>
        </p:nvSpPr>
        <p:spPr>
          <a:xfrm>
            <a:off x="655460" y="1632404"/>
            <a:ext cx="557032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Why? Faith Stories</a:t>
            </a:r>
          </a:p>
          <a:p>
            <a:pPr algn="ctr"/>
            <a:r>
              <a:rPr lang="en-US" sz="2000" b="1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By Lynn McCann</a:t>
            </a:r>
          </a:p>
        </p:txBody>
      </p:sp>
    </p:spTree>
    <p:extLst>
      <p:ext uri="{BB962C8B-B14F-4D97-AF65-F5344CB8AC3E}">
        <p14:creationId xmlns:p14="http://schemas.microsoft.com/office/powerpoint/2010/main" val="182364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2E726-68F3-E90D-B94B-5BB03F7DA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EDABD1-9369-2201-D44A-C1B89B4ED2B6}"/>
              </a:ext>
            </a:extLst>
          </p:cNvPr>
          <p:cNvSpPr/>
          <p:nvPr/>
        </p:nvSpPr>
        <p:spPr>
          <a:xfrm>
            <a:off x="123986" y="154982"/>
            <a:ext cx="6617777" cy="8741045"/>
          </a:xfrm>
          <a:prstGeom prst="rect">
            <a:avLst/>
          </a:prstGeom>
          <a:noFill/>
          <a:ln w="28575">
            <a:solidFill>
              <a:srgbClr val="3D83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BC755275-4BB6-E55A-8265-87F629AE7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37" y="154982"/>
            <a:ext cx="2518475" cy="5567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09BD5D-30A5-881B-C391-999601DA1701}"/>
              </a:ext>
            </a:extLst>
          </p:cNvPr>
          <p:cNvSpPr/>
          <p:nvPr/>
        </p:nvSpPr>
        <p:spPr>
          <a:xfrm>
            <a:off x="2634712" y="154982"/>
            <a:ext cx="4099302" cy="556716"/>
          </a:xfrm>
          <a:prstGeom prst="rect">
            <a:avLst/>
          </a:prstGeom>
          <a:solidFill>
            <a:srgbClr val="3D83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D2F675-9C03-1BC9-48A3-B439BC17B9F6}"/>
              </a:ext>
            </a:extLst>
          </p:cNvPr>
          <p:cNvSpPr txBox="1"/>
          <p:nvPr/>
        </p:nvSpPr>
        <p:spPr>
          <a:xfrm>
            <a:off x="1775011" y="1499688"/>
            <a:ext cx="472797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r>
              <a:rPr lang="en-US" sz="1400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There is a Bible story that Jesus told.</a:t>
            </a:r>
          </a:p>
          <a:p>
            <a:r>
              <a:rPr lang="en-US" sz="1400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It is called the wise and foolish builders.</a:t>
            </a: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r>
              <a:rPr lang="en-US" sz="1400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Jesus told this story to help people understand how to live in a safe and steady way.</a:t>
            </a: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r>
              <a:rPr lang="en-US" sz="1400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In the story, two people build houses.</a:t>
            </a: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r>
              <a:rPr lang="en-US" sz="1400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     One house is built on rock.</a:t>
            </a:r>
          </a:p>
          <a:p>
            <a:r>
              <a:rPr lang="en-US" sz="1400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     One house is built on sand.</a:t>
            </a: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r>
              <a:rPr lang="en-US" sz="1400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Then a big storm comes, with rain, wind, and water.</a:t>
            </a: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r>
              <a:rPr lang="en-US" sz="1400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In this story, the house, the rock, the sand and storm are meant to be about people’s lives.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B3BD38-ADFE-3C58-01F4-9C25B5A41A71}"/>
              </a:ext>
            </a:extLst>
          </p:cNvPr>
          <p:cNvSpPr txBox="1"/>
          <p:nvPr/>
        </p:nvSpPr>
        <p:spPr>
          <a:xfrm>
            <a:off x="388635" y="737719"/>
            <a:ext cx="6080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Why does Jesus tell a story about two builders?</a:t>
            </a:r>
          </a:p>
        </p:txBody>
      </p:sp>
      <p:pic>
        <p:nvPicPr>
          <p:cNvPr id="11" name="Picture 10" descr="A book with a cross on it&#10;&#10;AI-generated content may be incorrect.">
            <a:extLst>
              <a:ext uri="{FF2B5EF4-FFF2-40B4-BE49-F238E27FC236}">
                <a16:creationId xmlns:a16="http://schemas.microsoft.com/office/drawing/2014/main" id="{1FE7E446-26F2-DC6E-9E96-9649BA998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18" y="1611662"/>
            <a:ext cx="1048598" cy="958974"/>
          </a:xfrm>
          <a:prstGeom prst="rect">
            <a:avLst/>
          </a:prstGeom>
        </p:spPr>
      </p:pic>
      <p:pic>
        <p:nvPicPr>
          <p:cNvPr id="13" name="Picture 12" descr="A cartoon of a person with long hair&#10;&#10;AI-generated content may be incorrect.">
            <a:extLst>
              <a:ext uri="{FF2B5EF4-FFF2-40B4-BE49-F238E27FC236}">
                <a16:creationId xmlns:a16="http://schemas.microsoft.com/office/drawing/2014/main" id="{A28958B7-EB9F-6BDB-A70F-6184FC6BF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35" y="2908289"/>
            <a:ext cx="1014981" cy="928231"/>
          </a:xfrm>
          <a:prstGeom prst="rect">
            <a:avLst/>
          </a:prstGeom>
        </p:spPr>
      </p:pic>
      <p:pic>
        <p:nvPicPr>
          <p:cNvPr id="15" name="Picture 14" descr="A white square with brown and black building&#10;&#10;AI-generated content may be incorrect.">
            <a:extLst>
              <a:ext uri="{FF2B5EF4-FFF2-40B4-BE49-F238E27FC236}">
                <a16:creationId xmlns:a16="http://schemas.microsoft.com/office/drawing/2014/main" id="{ACEEBCD8-C8D1-F70A-69B1-7EA05B4C0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35" y="4046017"/>
            <a:ext cx="1048598" cy="958974"/>
          </a:xfrm>
          <a:prstGeom prst="rect">
            <a:avLst/>
          </a:prstGeom>
        </p:spPr>
      </p:pic>
      <p:pic>
        <p:nvPicPr>
          <p:cNvPr id="17" name="Picture 16" descr="A close-up of a card&#10;&#10;AI-generated content may be incorrect.">
            <a:extLst>
              <a:ext uri="{FF2B5EF4-FFF2-40B4-BE49-F238E27FC236}">
                <a16:creationId xmlns:a16="http://schemas.microsoft.com/office/drawing/2014/main" id="{9B3C37E8-93AA-4756-750B-FA8EEBA18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018" y="5274796"/>
            <a:ext cx="2014416" cy="923641"/>
          </a:xfrm>
          <a:prstGeom prst="rect">
            <a:avLst/>
          </a:prstGeom>
        </p:spPr>
      </p:pic>
      <p:pic>
        <p:nvPicPr>
          <p:cNvPr id="19" name="Picture 18" descr="A close-up of a sign&#10;&#10;AI-generated content may be incorrect.">
            <a:extLst>
              <a:ext uri="{FF2B5EF4-FFF2-40B4-BE49-F238E27FC236}">
                <a16:creationId xmlns:a16="http://schemas.microsoft.com/office/drawing/2014/main" id="{2AD974C8-F439-5E03-C010-C7B430B030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018" y="6415584"/>
            <a:ext cx="1048598" cy="941049"/>
          </a:xfrm>
          <a:prstGeom prst="rect">
            <a:avLst/>
          </a:prstGeom>
        </p:spPr>
      </p:pic>
      <p:pic>
        <p:nvPicPr>
          <p:cNvPr id="21" name="Picture 20" descr="A group of people with a wheelchair and a person in a wheelchair&#10;&#10;AI-generated content may be incorrect.">
            <a:extLst>
              <a:ext uri="{FF2B5EF4-FFF2-40B4-BE49-F238E27FC236}">
                <a16:creationId xmlns:a16="http://schemas.microsoft.com/office/drawing/2014/main" id="{EA4EC76E-94C7-8FE9-025E-D1C5454A72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854" y="7618674"/>
            <a:ext cx="1048598" cy="94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39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BED0E-2641-B043-E3FC-219A43BBC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B6A81A-0FC7-AC41-F7BD-5E71AEA095A5}"/>
              </a:ext>
            </a:extLst>
          </p:cNvPr>
          <p:cNvSpPr/>
          <p:nvPr/>
        </p:nvSpPr>
        <p:spPr>
          <a:xfrm>
            <a:off x="123986" y="154982"/>
            <a:ext cx="6617777" cy="8741045"/>
          </a:xfrm>
          <a:prstGeom prst="rect">
            <a:avLst/>
          </a:prstGeom>
          <a:noFill/>
          <a:ln w="28575">
            <a:solidFill>
              <a:srgbClr val="3D83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98B3FBB3-B05F-58EE-881A-8A86E8672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37" y="154982"/>
            <a:ext cx="2518475" cy="5567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BC94D1-18E1-C28B-C275-B620DD121F7E}"/>
              </a:ext>
            </a:extLst>
          </p:cNvPr>
          <p:cNvSpPr/>
          <p:nvPr/>
        </p:nvSpPr>
        <p:spPr>
          <a:xfrm>
            <a:off x="2634712" y="154982"/>
            <a:ext cx="4099302" cy="556716"/>
          </a:xfrm>
          <a:prstGeom prst="rect">
            <a:avLst/>
          </a:prstGeom>
          <a:solidFill>
            <a:srgbClr val="3D83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722BD5-2950-02B2-D96F-0FACEAA32A4B}"/>
              </a:ext>
            </a:extLst>
          </p:cNvPr>
          <p:cNvSpPr txBox="1"/>
          <p:nvPr/>
        </p:nvSpPr>
        <p:spPr>
          <a:xfrm>
            <a:off x="1375474" y="987433"/>
            <a:ext cx="5097194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The house is a picture of a person’s life and how they feel inside.</a:t>
            </a: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r>
              <a:rPr lang="en-US" sz="1400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The rock is a picture of things that are solid, true, and dependable.</a:t>
            </a: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r>
              <a:rPr lang="en-US" sz="1400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The Rock means things that help a person feel safe, calm, and supported.</a:t>
            </a:r>
          </a:p>
          <a:p>
            <a:r>
              <a:rPr lang="en-US" sz="1400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Rock does not move easily.</a:t>
            </a: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r>
              <a:rPr lang="en-US" sz="1400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The sand is a picture of things that are not steady or reliable.</a:t>
            </a:r>
          </a:p>
          <a:p>
            <a:r>
              <a:rPr lang="en-US" sz="1400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Sand can shift and move.</a:t>
            </a: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r>
              <a:rPr lang="en-US" sz="1400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Sand represents things that make a person feel unsafe, unsteady or unsupported.</a:t>
            </a: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r>
              <a:rPr lang="en-US" sz="1400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The storm is a picture of hard times.</a:t>
            </a: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r>
              <a:rPr lang="en-US" sz="1400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Storms can mean worries, changes, big feelings, confusion, or difficult days.</a:t>
            </a:r>
          </a:p>
        </p:txBody>
      </p:sp>
      <p:pic>
        <p:nvPicPr>
          <p:cNvPr id="7" name="Picture 6" descr="A close-up of a person with a hand on his chest&#10;&#10;AI-generated content may be incorrect.">
            <a:extLst>
              <a:ext uri="{FF2B5EF4-FFF2-40B4-BE49-F238E27FC236}">
                <a16:creationId xmlns:a16="http://schemas.microsoft.com/office/drawing/2014/main" id="{3D49B18E-751C-0D72-D141-A6A1A3B7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59" y="987433"/>
            <a:ext cx="990142" cy="888589"/>
          </a:xfrm>
          <a:prstGeom prst="rect">
            <a:avLst/>
          </a:prstGeom>
        </p:spPr>
      </p:pic>
      <p:pic>
        <p:nvPicPr>
          <p:cNvPr id="11" name="Picture 10" descr="A rock on a white background&#10;&#10;AI-generated content may be incorrect.">
            <a:extLst>
              <a:ext uri="{FF2B5EF4-FFF2-40B4-BE49-F238E27FC236}">
                <a16:creationId xmlns:a16="http://schemas.microsoft.com/office/drawing/2014/main" id="{3ECAFA7A-3990-EFE1-8C13-484946A98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59" y="2004733"/>
            <a:ext cx="990142" cy="888589"/>
          </a:xfrm>
          <a:prstGeom prst="rect">
            <a:avLst/>
          </a:prstGeom>
        </p:spPr>
      </p:pic>
      <p:pic>
        <p:nvPicPr>
          <p:cNvPr id="13" name="Picture 12" descr="A close-up of a sign&#10;&#10;AI-generated content may be incorrect.">
            <a:extLst>
              <a:ext uri="{FF2B5EF4-FFF2-40B4-BE49-F238E27FC236}">
                <a16:creationId xmlns:a16="http://schemas.microsoft.com/office/drawing/2014/main" id="{B170AA0B-776A-AF84-E52A-9AA9A58A9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659" y="3169057"/>
            <a:ext cx="990142" cy="904043"/>
          </a:xfrm>
          <a:prstGeom prst="rect">
            <a:avLst/>
          </a:prstGeom>
        </p:spPr>
      </p:pic>
      <p:pic>
        <p:nvPicPr>
          <p:cNvPr id="15" name="Picture 14" descr="A close-up of a sandcastle&#10;&#10;AI-generated content may be incorrect.">
            <a:extLst>
              <a:ext uri="{FF2B5EF4-FFF2-40B4-BE49-F238E27FC236}">
                <a16:creationId xmlns:a16="http://schemas.microsoft.com/office/drawing/2014/main" id="{978432E6-1FDD-1206-55BC-08DCA73511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659" y="4330906"/>
            <a:ext cx="990142" cy="904043"/>
          </a:xfrm>
          <a:prstGeom prst="rect">
            <a:avLst/>
          </a:prstGeom>
        </p:spPr>
      </p:pic>
      <p:pic>
        <p:nvPicPr>
          <p:cNvPr id="17" name="Picture 16" descr="A sign with a red line and a couple of people&#10;&#10;AI-generated content may be incorrect.">
            <a:extLst>
              <a:ext uri="{FF2B5EF4-FFF2-40B4-BE49-F238E27FC236}">
                <a16:creationId xmlns:a16="http://schemas.microsoft.com/office/drawing/2014/main" id="{717F48CA-0EEA-3607-B9AB-2B76994A73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659" y="5492755"/>
            <a:ext cx="990142" cy="904043"/>
          </a:xfrm>
          <a:prstGeom prst="rect">
            <a:avLst/>
          </a:prstGeom>
        </p:spPr>
      </p:pic>
      <p:pic>
        <p:nvPicPr>
          <p:cNvPr id="19" name="Picture 18" descr="A close-up of a sign&#10;&#10;AI-generated content may be incorrect.">
            <a:extLst>
              <a:ext uri="{FF2B5EF4-FFF2-40B4-BE49-F238E27FC236}">
                <a16:creationId xmlns:a16="http://schemas.microsoft.com/office/drawing/2014/main" id="{F447FABC-3D6A-A4ED-E78C-E960B4C805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659" y="6672533"/>
            <a:ext cx="990142" cy="904043"/>
          </a:xfrm>
          <a:prstGeom prst="rect">
            <a:avLst/>
          </a:prstGeom>
        </p:spPr>
      </p:pic>
      <p:pic>
        <p:nvPicPr>
          <p:cNvPr id="21" name="Picture 20" descr="A red x and grey exclamation mark&#10;&#10;AI-generated content may be incorrect.">
            <a:extLst>
              <a:ext uri="{FF2B5EF4-FFF2-40B4-BE49-F238E27FC236}">
                <a16:creationId xmlns:a16="http://schemas.microsoft.com/office/drawing/2014/main" id="{089A822A-2643-F069-7C7E-DE3D3A1C6E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659" y="7777970"/>
            <a:ext cx="990142" cy="90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85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27900-ADA2-8698-9E32-F591E76A1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55BD50-5496-C06B-0B3E-0A6FD0686125}"/>
              </a:ext>
            </a:extLst>
          </p:cNvPr>
          <p:cNvSpPr/>
          <p:nvPr/>
        </p:nvSpPr>
        <p:spPr>
          <a:xfrm>
            <a:off x="123986" y="154982"/>
            <a:ext cx="6617777" cy="8741045"/>
          </a:xfrm>
          <a:prstGeom prst="rect">
            <a:avLst/>
          </a:prstGeom>
          <a:noFill/>
          <a:ln w="28575">
            <a:solidFill>
              <a:srgbClr val="3D83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B027FF38-9C6F-2A7B-828F-6E0817BC8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37" y="154982"/>
            <a:ext cx="2518475" cy="5567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0B2959-63BA-4CA3-C4EE-BE61966CED8C}"/>
              </a:ext>
            </a:extLst>
          </p:cNvPr>
          <p:cNvSpPr/>
          <p:nvPr/>
        </p:nvSpPr>
        <p:spPr>
          <a:xfrm>
            <a:off x="2634712" y="154982"/>
            <a:ext cx="4099302" cy="556716"/>
          </a:xfrm>
          <a:prstGeom prst="rect">
            <a:avLst/>
          </a:prstGeom>
          <a:solidFill>
            <a:srgbClr val="3D83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5ABF0C-E8B8-C03E-68BC-6023CC8E34A3}"/>
              </a:ext>
            </a:extLst>
          </p:cNvPr>
          <p:cNvSpPr txBox="1"/>
          <p:nvPr/>
        </p:nvSpPr>
        <p:spPr>
          <a:xfrm>
            <a:off x="1284152" y="1039906"/>
            <a:ext cx="5287587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Everyone has storms sometimes, even people who love Jesus.</a:t>
            </a: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r>
              <a:rPr lang="en-US" sz="1400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When the storm comes, the house on the rock stays standing.</a:t>
            </a: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r>
              <a:rPr lang="en-US" sz="1400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When the storm comes, the house on the sand fell down.</a:t>
            </a: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r>
              <a:rPr lang="en-US" sz="1400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Jesus was teaching that he is the strong foundation that help people cope when things feel hard.</a:t>
            </a: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r>
              <a:rPr lang="en-US" sz="1400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This story can help me think about my own rock.</a:t>
            </a: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r>
              <a:rPr lang="en-US" sz="1400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My rock can be my concrete truths, like: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People who care about me.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Things that help my body feel calm.</a:t>
            </a:r>
          </a:p>
          <a:p>
            <a:pPr lvl="1"/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Clear rules that keep me safe.</a:t>
            </a:r>
          </a:p>
          <a:p>
            <a:pPr lvl="1"/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Knowing I am loved by Jesus.</a:t>
            </a:r>
          </a:p>
        </p:txBody>
      </p:sp>
      <p:pic>
        <p:nvPicPr>
          <p:cNvPr id="6" name="Picture 5" descr="A red x and grey exclamation mark&#10;&#10;AI-generated content may be incorrect.">
            <a:extLst>
              <a:ext uri="{FF2B5EF4-FFF2-40B4-BE49-F238E27FC236}">
                <a16:creationId xmlns:a16="http://schemas.microsoft.com/office/drawing/2014/main" id="{582C1E1A-38BB-CED0-0B3A-12205BE28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61" y="893076"/>
            <a:ext cx="990142" cy="904043"/>
          </a:xfrm>
          <a:prstGeom prst="rect">
            <a:avLst/>
          </a:prstGeom>
        </p:spPr>
      </p:pic>
      <p:pic>
        <p:nvPicPr>
          <p:cNvPr id="7" name="Picture 6" descr="A rock on a white background&#10;&#10;AI-generated content may be incorrect.">
            <a:extLst>
              <a:ext uri="{FF2B5EF4-FFF2-40B4-BE49-F238E27FC236}">
                <a16:creationId xmlns:a16="http://schemas.microsoft.com/office/drawing/2014/main" id="{48CBC913-A7F0-8C98-E844-F21298AB9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61" y="1978497"/>
            <a:ext cx="990142" cy="888589"/>
          </a:xfrm>
          <a:prstGeom prst="rect">
            <a:avLst/>
          </a:prstGeom>
        </p:spPr>
      </p:pic>
      <p:pic>
        <p:nvPicPr>
          <p:cNvPr id="9" name="Picture 8" descr="A shovel in a pile of sand&#10;&#10;AI-generated content may be incorrect.">
            <a:extLst>
              <a:ext uri="{FF2B5EF4-FFF2-40B4-BE49-F238E27FC236}">
                <a16:creationId xmlns:a16="http://schemas.microsoft.com/office/drawing/2014/main" id="{0F300566-3E73-2BFE-185C-827077FCB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261" y="3048464"/>
            <a:ext cx="981341" cy="896007"/>
          </a:xfrm>
          <a:prstGeom prst="rect">
            <a:avLst/>
          </a:prstGeom>
        </p:spPr>
      </p:pic>
      <p:pic>
        <p:nvPicPr>
          <p:cNvPr id="11" name="Picture 10" descr="A close-up of a sign&#10;&#10;AI-generated content may be incorrect.">
            <a:extLst>
              <a:ext uri="{FF2B5EF4-FFF2-40B4-BE49-F238E27FC236}">
                <a16:creationId xmlns:a16="http://schemas.microsoft.com/office/drawing/2014/main" id="{650DABB6-40C9-31F3-BB45-C529D03503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043" y="6312843"/>
            <a:ext cx="1016634" cy="928231"/>
          </a:xfrm>
          <a:prstGeom prst="rect">
            <a:avLst/>
          </a:prstGeom>
        </p:spPr>
      </p:pic>
      <p:pic>
        <p:nvPicPr>
          <p:cNvPr id="12" name="Picture 11" descr="A cartoon of a person with long hair&#10;&#10;AI-generated content may be incorrect.">
            <a:extLst>
              <a:ext uri="{FF2B5EF4-FFF2-40B4-BE49-F238E27FC236}">
                <a16:creationId xmlns:a16="http://schemas.microsoft.com/office/drawing/2014/main" id="{BEC00AE4-5C2C-F6EA-4525-733776EFEE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422" y="4125849"/>
            <a:ext cx="1014981" cy="928231"/>
          </a:xfrm>
          <a:prstGeom prst="rect">
            <a:avLst/>
          </a:prstGeom>
        </p:spPr>
      </p:pic>
      <p:pic>
        <p:nvPicPr>
          <p:cNvPr id="14" name="Picture 13" descr="A cartoon of a person's face with a thought bubble&#10;&#10;AI-generated content may be incorrect.">
            <a:extLst>
              <a:ext uri="{FF2B5EF4-FFF2-40B4-BE49-F238E27FC236}">
                <a16:creationId xmlns:a16="http://schemas.microsoft.com/office/drawing/2014/main" id="{4F0D0FD8-C9BE-D9C2-9016-B13EBADCFB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147" y="5195760"/>
            <a:ext cx="985530" cy="899832"/>
          </a:xfrm>
          <a:prstGeom prst="rect">
            <a:avLst/>
          </a:prstGeom>
        </p:spPr>
      </p:pic>
      <p:pic>
        <p:nvPicPr>
          <p:cNvPr id="16" name="Picture 15" descr="A close-up of a few signs&#10;&#10;AI-generated content may be incorrect.">
            <a:extLst>
              <a:ext uri="{FF2B5EF4-FFF2-40B4-BE49-F238E27FC236}">
                <a16:creationId xmlns:a16="http://schemas.microsoft.com/office/drawing/2014/main" id="{18BF2A10-A0E9-B274-D3BB-3AEA9CA9ED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261" y="7458325"/>
            <a:ext cx="1349823" cy="124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24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C44F9-60F5-9E68-AB2E-122448319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4FAC86-9EA1-1562-2AD9-242755E3084F}"/>
              </a:ext>
            </a:extLst>
          </p:cNvPr>
          <p:cNvSpPr/>
          <p:nvPr/>
        </p:nvSpPr>
        <p:spPr>
          <a:xfrm>
            <a:off x="123986" y="154982"/>
            <a:ext cx="6617777" cy="8741045"/>
          </a:xfrm>
          <a:prstGeom prst="rect">
            <a:avLst/>
          </a:prstGeom>
          <a:noFill/>
          <a:ln w="28575">
            <a:solidFill>
              <a:srgbClr val="3D83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E0176F45-F55E-8AAD-5CA4-FE1F98835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37" y="154982"/>
            <a:ext cx="2518475" cy="5567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50AF27-BB0F-76BE-86BA-4459D6EB82F8}"/>
              </a:ext>
            </a:extLst>
          </p:cNvPr>
          <p:cNvSpPr/>
          <p:nvPr/>
        </p:nvSpPr>
        <p:spPr>
          <a:xfrm>
            <a:off x="2634712" y="154982"/>
            <a:ext cx="4099302" cy="556716"/>
          </a:xfrm>
          <a:prstGeom prst="rect">
            <a:avLst/>
          </a:prstGeom>
          <a:solidFill>
            <a:srgbClr val="3D83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2E73BD-2F72-F588-9670-A3E41F1C69CB}"/>
              </a:ext>
            </a:extLst>
          </p:cNvPr>
          <p:cNvSpPr txBox="1"/>
          <p:nvPr/>
        </p:nvSpPr>
        <p:spPr>
          <a:xfrm>
            <a:off x="1345502" y="924518"/>
            <a:ext cx="5205952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r>
              <a:rPr lang="en-US" sz="1400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I can also think about my sand.</a:t>
            </a: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r>
              <a:rPr lang="en-US" sz="1400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Sand might be things that make me feel unsafe, overwhelmed, or confused.</a:t>
            </a: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r>
              <a:rPr lang="en-US" sz="1400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Sand can be things I choose to do that are not helping me follow Jesus. </a:t>
            </a: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r>
              <a:rPr lang="en-US" sz="1400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When I remember Jesus’ love is my rock, I can feel safer during my storms.</a:t>
            </a: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endParaRPr lang="en-US" sz="1400" dirty="0">
              <a:latin typeface="OpenDyslexic" pitchFamily="2" charset="0"/>
              <a:ea typeface="OpenDyslexic" pitchFamily="2" charset="0"/>
              <a:cs typeface="OpenDyslexic" pitchFamily="2" charset="0"/>
            </a:endParaRPr>
          </a:p>
          <a:p>
            <a:r>
              <a:rPr lang="en-US" sz="1400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I am learning how to build my life on things that help me feel secure.</a:t>
            </a:r>
          </a:p>
          <a:p>
            <a:r>
              <a:rPr lang="en-US" sz="1400" dirty="0">
                <a:latin typeface="OpenDyslexic" pitchFamily="2" charset="0"/>
                <a:ea typeface="OpenDyslexic" pitchFamily="2" charset="0"/>
                <a:cs typeface="OpenDyslexic" pitchFamily="2" charset="0"/>
              </a:rPr>
              <a:t>Jesus understands that learning takes time, and that is okay.</a:t>
            </a:r>
          </a:p>
        </p:txBody>
      </p:sp>
      <p:pic>
        <p:nvPicPr>
          <p:cNvPr id="6" name="Picture 5" descr="A cartoon of a person's face with a thought bubble&#10;&#10;AI-generated content may be incorrect.">
            <a:extLst>
              <a:ext uri="{FF2B5EF4-FFF2-40B4-BE49-F238E27FC236}">
                <a16:creationId xmlns:a16="http://schemas.microsoft.com/office/drawing/2014/main" id="{E6406F12-1EA8-1AFD-3B54-354115145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79" y="1078736"/>
            <a:ext cx="985530" cy="899832"/>
          </a:xfrm>
          <a:prstGeom prst="rect">
            <a:avLst/>
          </a:prstGeom>
        </p:spPr>
      </p:pic>
      <p:pic>
        <p:nvPicPr>
          <p:cNvPr id="8" name="Picture 7" descr="A sign with a red line and black text&#10;&#10;AI-generated content may be incorrect.">
            <a:extLst>
              <a:ext uri="{FF2B5EF4-FFF2-40B4-BE49-F238E27FC236}">
                <a16:creationId xmlns:a16="http://schemas.microsoft.com/office/drawing/2014/main" id="{FFD6F2B1-8ADA-1B20-C164-3F5B4ADF0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79" y="2169458"/>
            <a:ext cx="985530" cy="943050"/>
          </a:xfrm>
          <a:prstGeom prst="rect">
            <a:avLst/>
          </a:prstGeom>
        </p:spPr>
      </p:pic>
      <p:pic>
        <p:nvPicPr>
          <p:cNvPr id="10" name="Picture 9" descr="A sign with a hand and a red line&#10;&#10;AI-generated content may be incorrect.">
            <a:extLst>
              <a:ext uri="{FF2B5EF4-FFF2-40B4-BE49-F238E27FC236}">
                <a16:creationId xmlns:a16="http://schemas.microsoft.com/office/drawing/2014/main" id="{959F2E4D-2CCA-77D8-8024-72A5C0ACE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750" y="3303398"/>
            <a:ext cx="980759" cy="912532"/>
          </a:xfrm>
          <a:prstGeom prst="rect">
            <a:avLst/>
          </a:prstGeom>
        </p:spPr>
      </p:pic>
      <p:pic>
        <p:nvPicPr>
          <p:cNvPr id="12" name="Picture 11" descr="A red heart with a exclamation mark and black text&#10;&#10;AI-generated content may be incorrect.">
            <a:extLst>
              <a:ext uri="{FF2B5EF4-FFF2-40B4-BE49-F238E27FC236}">
                <a16:creationId xmlns:a16="http://schemas.microsoft.com/office/drawing/2014/main" id="{E1EEF56C-5B77-C15D-4C16-175207FA6E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979" y="4341106"/>
            <a:ext cx="3047204" cy="925512"/>
          </a:xfrm>
          <a:prstGeom prst="rect">
            <a:avLst/>
          </a:prstGeom>
        </p:spPr>
      </p:pic>
      <p:pic>
        <p:nvPicPr>
          <p:cNvPr id="14" name="Picture 13" descr="A cartoon of a person's face&#10;&#10;AI-generated content may be incorrect.">
            <a:extLst>
              <a:ext uri="{FF2B5EF4-FFF2-40B4-BE49-F238E27FC236}">
                <a16:creationId xmlns:a16="http://schemas.microsoft.com/office/drawing/2014/main" id="{487E3040-DECB-FD0E-45B3-44741B5F18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979" y="6194923"/>
            <a:ext cx="3026606" cy="91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07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D9320923-B6D6-814D-9FE0-E87E9A9769C8}" vid="{FC494EED-D879-C241-9324-3E05FA052E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2836</TotalTime>
  <Words>425</Words>
  <Application>Microsoft Macintosh PowerPoint</Application>
  <PresentationFormat>On-screen Show (4:3)</PresentationFormat>
  <Paragraphs>105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OpenDyslexic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Lynn McCann</dc:creator>
  <cp:lastModifiedBy>Lynn McCann</cp:lastModifiedBy>
  <cp:revision>7</cp:revision>
  <dcterms:created xsi:type="dcterms:W3CDTF">2025-12-24T09:32:39Z</dcterms:created>
  <dcterms:modified xsi:type="dcterms:W3CDTF">2026-01-07T13:13:58Z</dcterms:modified>
</cp:coreProperties>
</file>