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48"/>
    <p:restoredTop sz="93028"/>
  </p:normalViewPr>
  <p:slideViewPr>
    <p:cSldViewPr snapToGrid="0" snapToObjects="1">
      <p:cViewPr varScale="1">
        <p:scale>
          <a:sx n="72" d="100"/>
          <a:sy n="72" d="100"/>
        </p:scale>
        <p:origin x="35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7891-BC57-0B4C-ABE7-42A2D0B1A72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8DE5D-7F62-F482-CD3A-35A6BC2D3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house in the water&#10;&#10;AI-generated content may be incorrect.">
            <a:extLst>
              <a:ext uri="{FF2B5EF4-FFF2-40B4-BE49-F238E27FC236}">
                <a16:creationId xmlns:a16="http://schemas.microsoft.com/office/drawing/2014/main" id="{D3861EF4-B143-1389-991A-406769E5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31735" y="711698"/>
            <a:ext cx="6617777" cy="44118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A6DA87-7038-555E-71E7-AA2435536F58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2918C907-8EDA-FC26-283B-D006F690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E146D4-76B0-E4E3-879A-112A412621A0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CB93F-C56F-13B7-6FA3-6BA39892C3DC}"/>
              </a:ext>
            </a:extLst>
          </p:cNvPr>
          <p:cNvSpPr txBox="1"/>
          <p:nvPr/>
        </p:nvSpPr>
        <p:spPr>
          <a:xfrm>
            <a:off x="388635" y="5681960"/>
            <a:ext cx="6080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ea typeface="Ayuthaya" pitchFamily="2" charset="-34"/>
                <a:cs typeface="Cavolini" panose="03000502040302020204" pitchFamily="66" charset="0"/>
              </a:rPr>
              <a:t>Why does Jesus tell a story about two builders?  </a:t>
            </a:r>
          </a:p>
        </p:txBody>
      </p:sp>
      <p:pic>
        <p:nvPicPr>
          <p:cNvPr id="11" name="Picture 10" descr="A book with a cross on it&#10;&#10;AI-generated content may be incorrect.">
            <a:extLst>
              <a:ext uri="{FF2B5EF4-FFF2-40B4-BE49-F238E27FC236}">
                <a16:creationId xmlns:a16="http://schemas.microsoft.com/office/drawing/2014/main" id="{BE1D9376-0CA4-4ABB-4E91-7080627C0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204" y="6776723"/>
            <a:ext cx="990645" cy="905974"/>
          </a:xfrm>
          <a:prstGeom prst="rect">
            <a:avLst/>
          </a:prstGeom>
        </p:spPr>
      </p:pic>
      <p:pic>
        <p:nvPicPr>
          <p:cNvPr id="13" name="Picture 12" descr="A cartoon of a person with long hair&#10;&#10;AI-generated content may be incorrect.">
            <a:extLst>
              <a:ext uri="{FF2B5EF4-FFF2-40B4-BE49-F238E27FC236}">
                <a16:creationId xmlns:a16="http://schemas.microsoft.com/office/drawing/2014/main" id="{6DFF0F9A-BFF7-E8D2-CB1F-0E523CD48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172" y="6776723"/>
            <a:ext cx="1014981" cy="928231"/>
          </a:xfrm>
          <a:prstGeom prst="rect">
            <a:avLst/>
          </a:prstGeom>
        </p:spPr>
      </p:pic>
      <p:pic>
        <p:nvPicPr>
          <p:cNvPr id="15" name="Picture 14" descr="A white square with brown and black building&#10;&#10;AI-generated content may be incorrect.">
            <a:extLst>
              <a:ext uri="{FF2B5EF4-FFF2-40B4-BE49-F238E27FC236}">
                <a16:creationId xmlns:a16="http://schemas.microsoft.com/office/drawing/2014/main" id="{7E9BA518-80AA-FC0C-59D5-FB58DEC10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857" y="7727409"/>
            <a:ext cx="1048598" cy="958974"/>
          </a:xfrm>
          <a:prstGeom prst="rect">
            <a:avLst/>
          </a:prstGeom>
        </p:spPr>
      </p:pic>
      <p:pic>
        <p:nvPicPr>
          <p:cNvPr id="17" name="Picture 16" descr="A close-up of a card&#10;&#10;AI-generated content may be incorrect.">
            <a:extLst>
              <a:ext uri="{FF2B5EF4-FFF2-40B4-BE49-F238E27FC236}">
                <a16:creationId xmlns:a16="http://schemas.microsoft.com/office/drawing/2014/main" id="{A918D27F-A9A0-91DE-E464-E0F67B13C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455" y="7745076"/>
            <a:ext cx="2014416" cy="923641"/>
          </a:xfrm>
          <a:prstGeom prst="rect">
            <a:avLst/>
          </a:prstGeom>
        </p:spPr>
      </p:pic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F331EB56-1C84-1B57-12A4-004FEB8C71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2871" y="7754972"/>
            <a:ext cx="1048598" cy="941049"/>
          </a:xfrm>
          <a:prstGeom prst="rect">
            <a:avLst/>
          </a:prstGeom>
        </p:spPr>
      </p:pic>
      <p:pic>
        <p:nvPicPr>
          <p:cNvPr id="21" name="Picture 20" descr="A group of people with a wheelchair and a person in a wheelchair&#10;&#10;AI-generated content may be incorrect.">
            <a:extLst>
              <a:ext uri="{FF2B5EF4-FFF2-40B4-BE49-F238E27FC236}">
                <a16:creationId xmlns:a16="http://schemas.microsoft.com/office/drawing/2014/main" id="{1FC53BCC-5C67-2DFA-FD42-4AF4F43947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3798" y="6776723"/>
            <a:ext cx="1048598" cy="941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B1D6B-90AA-7CCA-15FB-CB5480B18CE0}"/>
              </a:ext>
            </a:extLst>
          </p:cNvPr>
          <p:cNvSpPr txBox="1"/>
          <p:nvPr/>
        </p:nvSpPr>
        <p:spPr>
          <a:xfrm>
            <a:off x="655460" y="1228032"/>
            <a:ext cx="55703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volini" panose="03000502040302020204" pitchFamily="66" charset="0"/>
                <a:ea typeface="Ayuthaya" pitchFamily="2" charset="-34"/>
                <a:cs typeface="Cavolini" panose="03000502040302020204" pitchFamily="66" charset="0"/>
              </a:rPr>
              <a:t>Why? </a:t>
            </a:r>
          </a:p>
          <a:p>
            <a:pPr algn="ctr"/>
            <a:r>
              <a:rPr lang="en-US" sz="6600" b="1" dirty="0">
                <a:latin typeface="Cavolini" panose="03000502040302020204" pitchFamily="66" charset="0"/>
                <a:ea typeface="Ayuthaya" pitchFamily="2" charset="-34"/>
                <a:cs typeface="Cavolini" panose="03000502040302020204" pitchFamily="66" charset="0"/>
              </a:rPr>
              <a:t>Faith Stories</a:t>
            </a:r>
          </a:p>
          <a:p>
            <a:pPr algn="ctr"/>
            <a:r>
              <a:rPr lang="en-US" sz="2000" b="1" dirty="0">
                <a:latin typeface="Cavolini" panose="03000502040302020204" pitchFamily="66" charset="0"/>
                <a:ea typeface="Ayuthaya" pitchFamily="2" charset="-34"/>
                <a:cs typeface="Cavolini" panose="03000502040302020204" pitchFamily="66" charset="0"/>
              </a:rPr>
              <a:t>By Lynn McCann</a:t>
            </a:r>
          </a:p>
        </p:txBody>
      </p:sp>
    </p:spTree>
    <p:extLst>
      <p:ext uri="{BB962C8B-B14F-4D97-AF65-F5344CB8AC3E}">
        <p14:creationId xmlns:p14="http://schemas.microsoft.com/office/powerpoint/2010/main" val="275523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0E43-76D4-EF2D-5696-37E94D8A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75864-B2AD-3441-0BCA-C6456E82233A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369D98BF-7365-E632-244F-CEEA413EB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F867F3-4374-B380-DA35-A6A5EB5B318C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26F51-92FF-0DDC-1CCD-8C64A7BAE883}"/>
              </a:ext>
            </a:extLst>
          </p:cNvPr>
          <p:cNvSpPr txBox="1"/>
          <p:nvPr/>
        </p:nvSpPr>
        <p:spPr>
          <a:xfrm>
            <a:off x="1775011" y="1637510"/>
            <a:ext cx="47279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There is a Bible story that Jesus told.</a:t>
            </a:r>
          </a:p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It is called the wise and foolish builders.</a:t>
            </a: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Jesus told this story to help people understand how to live in a safe and steady way.</a:t>
            </a: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In the story, two people build houses.</a:t>
            </a: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         One house is built on rock.</a:t>
            </a:r>
          </a:p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         One house is built on sand.</a:t>
            </a: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Then a big storm comes, with rain, wind, and water.</a:t>
            </a: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Annai MN" pitchFamily="2" charset="77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Annai MN" pitchFamily="2" charset="77"/>
                <a:cs typeface="Cavolini" panose="03000502040302020204" pitchFamily="66" charset="0"/>
              </a:rPr>
              <a:t>In this story, the house, the rock, the sand and storm are meant to be about people’s lives.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C6737-A162-2CE8-905A-54F1CC0AD6C4}"/>
              </a:ext>
            </a:extLst>
          </p:cNvPr>
          <p:cNvSpPr txBox="1"/>
          <p:nvPr/>
        </p:nvSpPr>
        <p:spPr>
          <a:xfrm>
            <a:off x="388635" y="737719"/>
            <a:ext cx="6080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volini" panose="03000502040302020204" pitchFamily="66" charset="0"/>
                <a:ea typeface="Ayuthaya" pitchFamily="2" charset="-34"/>
                <a:cs typeface="Cavolini" panose="03000502040302020204" pitchFamily="66" charset="0"/>
              </a:rPr>
              <a:t>Why does Jesus tell a story about two builders?</a:t>
            </a:r>
          </a:p>
        </p:txBody>
      </p:sp>
      <p:pic>
        <p:nvPicPr>
          <p:cNvPr id="11" name="Picture 10" descr="A book with a cross on it&#10;&#10;AI-generated content may be incorrect.">
            <a:extLst>
              <a:ext uri="{FF2B5EF4-FFF2-40B4-BE49-F238E27FC236}">
                <a16:creationId xmlns:a16="http://schemas.microsoft.com/office/drawing/2014/main" id="{BB6219AB-E0B3-0915-51E6-575E3EBB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8" y="1611662"/>
            <a:ext cx="1048598" cy="958974"/>
          </a:xfrm>
          <a:prstGeom prst="rect">
            <a:avLst/>
          </a:prstGeom>
        </p:spPr>
      </p:pic>
      <p:pic>
        <p:nvPicPr>
          <p:cNvPr id="13" name="Picture 12" descr="A cartoon of a person with long hair&#10;&#10;AI-generated content may be incorrect.">
            <a:extLst>
              <a:ext uri="{FF2B5EF4-FFF2-40B4-BE49-F238E27FC236}">
                <a16:creationId xmlns:a16="http://schemas.microsoft.com/office/drawing/2014/main" id="{38303DE6-3E52-D0D4-59BB-DEEEA2EEB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5" y="2908289"/>
            <a:ext cx="1014981" cy="928231"/>
          </a:xfrm>
          <a:prstGeom prst="rect">
            <a:avLst/>
          </a:prstGeom>
        </p:spPr>
      </p:pic>
      <p:pic>
        <p:nvPicPr>
          <p:cNvPr id="15" name="Picture 14" descr="A white square with brown and black building&#10;&#10;AI-generated content may be incorrect.">
            <a:extLst>
              <a:ext uri="{FF2B5EF4-FFF2-40B4-BE49-F238E27FC236}">
                <a16:creationId xmlns:a16="http://schemas.microsoft.com/office/drawing/2014/main" id="{16328CB0-C8AD-5244-7040-CFDD8CC7F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35" y="4046017"/>
            <a:ext cx="1048598" cy="958974"/>
          </a:xfrm>
          <a:prstGeom prst="rect">
            <a:avLst/>
          </a:prstGeom>
        </p:spPr>
      </p:pic>
      <p:pic>
        <p:nvPicPr>
          <p:cNvPr id="17" name="Picture 16" descr="A close-up of a card&#10;&#10;AI-generated content may be incorrect.">
            <a:extLst>
              <a:ext uri="{FF2B5EF4-FFF2-40B4-BE49-F238E27FC236}">
                <a16:creationId xmlns:a16="http://schemas.microsoft.com/office/drawing/2014/main" id="{DE73C9C9-E384-169C-8097-2A2EB2A02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18" y="5274796"/>
            <a:ext cx="2014416" cy="923641"/>
          </a:xfrm>
          <a:prstGeom prst="rect">
            <a:avLst/>
          </a:prstGeom>
        </p:spPr>
      </p:pic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0F0ECE88-FFDA-2221-2A43-1947B1853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18" y="6415584"/>
            <a:ext cx="1048598" cy="941049"/>
          </a:xfrm>
          <a:prstGeom prst="rect">
            <a:avLst/>
          </a:prstGeom>
        </p:spPr>
      </p:pic>
      <p:pic>
        <p:nvPicPr>
          <p:cNvPr id="21" name="Picture 20" descr="A group of people with a wheelchair and a person in a wheelchair&#10;&#10;AI-generated content may be incorrect.">
            <a:extLst>
              <a:ext uri="{FF2B5EF4-FFF2-40B4-BE49-F238E27FC236}">
                <a16:creationId xmlns:a16="http://schemas.microsoft.com/office/drawing/2014/main" id="{D41E6A2C-3FD0-5C54-98D1-4BC53B4C2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854" y="7618674"/>
            <a:ext cx="1048598" cy="9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CE46F-8AF4-0541-00FF-00959A1B9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F0A0A-942A-5DFB-0D15-FB060301397C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2FFFC70-E979-F264-72B1-04E8AFAF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668974-6D1D-DD3C-65F4-D9916339527A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EE329-26CC-9191-E49D-1048EB7C7708}"/>
              </a:ext>
            </a:extLst>
          </p:cNvPr>
          <p:cNvSpPr txBox="1"/>
          <p:nvPr/>
        </p:nvSpPr>
        <p:spPr>
          <a:xfrm>
            <a:off x="1375474" y="987433"/>
            <a:ext cx="50971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The house is a picture of a person’s life and how they feel inside.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The rock is a picture of things that are solid, true, and dependable.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The Rock means things that help a person feel safe, calm, and supported.</a:t>
            </a: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Rock does not move easily.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The sand is a picture of things that are not steady or reliable.</a:t>
            </a: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Sand can shift and move.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Sand represents things that make a person feel unsafe, unsteady or unsupported.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The storm is a picture of hard times.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Storms can mean worries, changes, big feelings, confusion, or difficult days.</a:t>
            </a:r>
          </a:p>
        </p:txBody>
      </p:sp>
      <p:pic>
        <p:nvPicPr>
          <p:cNvPr id="7" name="Picture 6" descr="A close-up of a person with a hand on his chest&#10;&#10;AI-generated content may be incorrect.">
            <a:extLst>
              <a:ext uri="{FF2B5EF4-FFF2-40B4-BE49-F238E27FC236}">
                <a16:creationId xmlns:a16="http://schemas.microsoft.com/office/drawing/2014/main" id="{6368B439-475B-6802-43BD-74154493B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9" y="987433"/>
            <a:ext cx="990142" cy="888589"/>
          </a:xfrm>
          <a:prstGeom prst="rect">
            <a:avLst/>
          </a:prstGeom>
        </p:spPr>
      </p:pic>
      <p:pic>
        <p:nvPicPr>
          <p:cNvPr id="11" name="Picture 10" descr="A rock on a white background&#10;&#10;AI-generated content may be incorrect.">
            <a:extLst>
              <a:ext uri="{FF2B5EF4-FFF2-40B4-BE49-F238E27FC236}">
                <a16:creationId xmlns:a16="http://schemas.microsoft.com/office/drawing/2014/main" id="{BE90E4A0-B981-1B6B-B974-D8A034E8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59" y="2004733"/>
            <a:ext cx="990142" cy="888589"/>
          </a:xfrm>
          <a:prstGeom prst="rect">
            <a:avLst/>
          </a:prstGeom>
        </p:spPr>
      </p:pic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6FCC0FAD-E711-5FB7-E193-A06AB22C2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59" y="3169057"/>
            <a:ext cx="990142" cy="904043"/>
          </a:xfrm>
          <a:prstGeom prst="rect">
            <a:avLst/>
          </a:prstGeom>
        </p:spPr>
      </p:pic>
      <p:pic>
        <p:nvPicPr>
          <p:cNvPr id="15" name="Picture 14" descr="A close-up of a sandcastle&#10;&#10;AI-generated content may be incorrect.">
            <a:extLst>
              <a:ext uri="{FF2B5EF4-FFF2-40B4-BE49-F238E27FC236}">
                <a16:creationId xmlns:a16="http://schemas.microsoft.com/office/drawing/2014/main" id="{C0033FB5-45C3-7E4D-F570-A2AD03E75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59" y="4330906"/>
            <a:ext cx="990142" cy="904043"/>
          </a:xfrm>
          <a:prstGeom prst="rect">
            <a:avLst/>
          </a:prstGeom>
        </p:spPr>
      </p:pic>
      <p:pic>
        <p:nvPicPr>
          <p:cNvPr id="17" name="Picture 16" descr="A sign with a red line and a couple of people&#10;&#10;AI-generated content may be incorrect.">
            <a:extLst>
              <a:ext uri="{FF2B5EF4-FFF2-40B4-BE49-F238E27FC236}">
                <a16:creationId xmlns:a16="http://schemas.microsoft.com/office/drawing/2014/main" id="{B40D2C0F-83C2-DF81-6CD9-2CFA8A4EB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59" y="5492755"/>
            <a:ext cx="990142" cy="904043"/>
          </a:xfrm>
          <a:prstGeom prst="rect">
            <a:avLst/>
          </a:prstGeom>
        </p:spPr>
      </p:pic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C62EB1B8-7206-A869-4FFF-919183559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59" y="6672533"/>
            <a:ext cx="990142" cy="904043"/>
          </a:xfrm>
          <a:prstGeom prst="rect">
            <a:avLst/>
          </a:prstGeom>
        </p:spPr>
      </p:pic>
      <p:pic>
        <p:nvPicPr>
          <p:cNvPr id="21" name="Picture 20" descr="A red x and grey exclamation mark&#10;&#10;AI-generated content may be incorrect.">
            <a:extLst>
              <a:ext uri="{FF2B5EF4-FFF2-40B4-BE49-F238E27FC236}">
                <a16:creationId xmlns:a16="http://schemas.microsoft.com/office/drawing/2014/main" id="{48ABA28A-7C86-306E-B121-F2D3D9996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659" y="7777970"/>
            <a:ext cx="990142" cy="9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465D0-F9A2-3494-1B27-9E7A53CA0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2F4415-87A2-BA16-35B1-5910A8DAFB4B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75E4E0F2-82B2-6311-3380-0E733E7B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AF21CD-2FAF-EC8F-ACED-29C54469A60C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31597-F745-8A39-0A9A-72B7AFAF5ECC}"/>
              </a:ext>
            </a:extLst>
          </p:cNvPr>
          <p:cNvSpPr txBox="1"/>
          <p:nvPr/>
        </p:nvSpPr>
        <p:spPr>
          <a:xfrm>
            <a:off x="1482520" y="980623"/>
            <a:ext cx="5287587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Everyone has storms sometimes, even people who love Jesus.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When the storm comes, the house on the rock stays standing.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When the storm comes, the house on the sand fell down.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Jesus was teaching that he is the strong foundation that help people cope when things feel hard.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This story can help me think about my own rock.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My rock can be my concrete truths,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People who care about 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Things that help my body feel calm.</a:t>
            </a:r>
          </a:p>
          <a:p>
            <a:pPr lvl="1"/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Clear rules that keep me safe.</a:t>
            </a:r>
          </a:p>
          <a:p>
            <a:pPr lvl="1"/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Knowing I am loved by Jesus.</a:t>
            </a:r>
          </a:p>
        </p:txBody>
      </p:sp>
      <p:pic>
        <p:nvPicPr>
          <p:cNvPr id="6" name="Picture 5" descr="A red x and grey exclamation mark&#10;&#10;AI-generated content may be incorrect.">
            <a:extLst>
              <a:ext uri="{FF2B5EF4-FFF2-40B4-BE49-F238E27FC236}">
                <a16:creationId xmlns:a16="http://schemas.microsoft.com/office/drawing/2014/main" id="{F116A50A-3A22-0EA0-E0B5-B53082C3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1" y="893076"/>
            <a:ext cx="990142" cy="904043"/>
          </a:xfrm>
          <a:prstGeom prst="rect">
            <a:avLst/>
          </a:prstGeom>
        </p:spPr>
      </p:pic>
      <p:pic>
        <p:nvPicPr>
          <p:cNvPr id="7" name="Picture 6" descr="A rock on a white background&#10;&#10;AI-generated content may be incorrect.">
            <a:extLst>
              <a:ext uri="{FF2B5EF4-FFF2-40B4-BE49-F238E27FC236}">
                <a16:creationId xmlns:a16="http://schemas.microsoft.com/office/drawing/2014/main" id="{7DD9F8A9-29A2-7A31-B228-B8B03445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1" y="1978497"/>
            <a:ext cx="990142" cy="888589"/>
          </a:xfrm>
          <a:prstGeom prst="rect">
            <a:avLst/>
          </a:prstGeom>
        </p:spPr>
      </p:pic>
      <p:pic>
        <p:nvPicPr>
          <p:cNvPr id="9" name="Picture 8" descr="A shovel in a pile of sand&#10;&#10;AI-generated content may be incorrect.">
            <a:extLst>
              <a:ext uri="{FF2B5EF4-FFF2-40B4-BE49-F238E27FC236}">
                <a16:creationId xmlns:a16="http://schemas.microsoft.com/office/drawing/2014/main" id="{06BBEAAF-BD45-66B2-FA91-0A5BA115E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1" y="3048464"/>
            <a:ext cx="981341" cy="896007"/>
          </a:xfrm>
          <a:prstGeom prst="rect">
            <a:avLst/>
          </a:prstGeom>
        </p:spPr>
      </p:pic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2319B009-18F4-BECC-5FD1-BCEE06B61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43" y="6312843"/>
            <a:ext cx="1016634" cy="928231"/>
          </a:xfrm>
          <a:prstGeom prst="rect">
            <a:avLst/>
          </a:prstGeom>
        </p:spPr>
      </p:pic>
      <p:pic>
        <p:nvPicPr>
          <p:cNvPr id="12" name="Picture 11" descr="A cartoon of a person with long hair&#10;&#10;AI-generated content may be incorrect.">
            <a:extLst>
              <a:ext uri="{FF2B5EF4-FFF2-40B4-BE49-F238E27FC236}">
                <a16:creationId xmlns:a16="http://schemas.microsoft.com/office/drawing/2014/main" id="{1890B66A-C603-A925-7096-A0C255519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22" y="4125849"/>
            <a:ext cx="1014981" cy="928231"/>
          </a:xfrm>
          <a:prstGeom prst="rect">
            <a:avLst/>
          </a:prstGeom>
        </p:spPr>
      </p:pic>
      <p:pic>
        <p:nvPicPr>
          <p:cNvPr id="14" name="Picture 13" descr="A cartoon of a person's face with a thought bubble&#10;&#10;AI-generated content may be incorrect.">
            <a:extLst>
              <a:ext uri="{FF2B5EF4-FFF2-40B4-BE49-F238E27FC236}">
                <a16:creationId xmlns:a16="http://schemas.microsoft.com/office/drawing/2014/main" id="{99AF48AD-A2A0-96D0-F896-356DB17465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47" y="5195760"/>
            <a:ext cx="985530" cy="899832"/>
          </a:xfrm>
          <a:prstGeom prst="rect">
            <a:avLst/>
          </a:prstGeom>
        </p:spPr>
      </p:pic>
      <p:pic>
        <p:nvPicPr>
          <p:cNvPr id="16" name="Picture 15" descr="A close-up of a few signs&#10;&#10;AI-generated content may be incorrect.">
            <a:extLst>
              <a:ext uri="{FF2B5EF4-FFF2-40B4-BE49-F238E27FC236}">
                <a16:creationId xmlns:a16="http://schemas.microsoft.com/office/drawing/2014/main" id="{5F4E329C-4268-BEBD-DCB9-E7CCF78A3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261" y="7458325"/>
            <a:ext cx="1349823" cy="12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16AB-1C0B-7907-10E4-F13A404FF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163275-55A4-8B4B-55FC-2069F268ED51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5382844-7AB4-199C-3A1A-D0027915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7088CB-2A69-B179-763C-156817DD9FDA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EE8F2-2E9D-F185-120C-F3F869D77C00}"/>
              </a:ext>
            </a:extLst>
          </p:cNvPr>
          <p:cNvSpPr txBox="1"/>
          <p:nvPr/>
        </p:nvSpPr>
        <p:spPr>
          <a:xfrm>
            <a:off x="1345502" y="924518"/>
            <a:ext cx="520595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I can also think about my sand.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Sand might be things that make me feel unsafe, overwhelmed, or confused.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Sand can be things I choose to do that are not helping me follow Jesus. 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When I remember Jesus’ love is my rock, I can feel safer during my storms.</a:t>
            </a: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endParaRPr lang="en-US" sz="1600" dirty="0">
              <a:latin typeface="Cavolini" panose="03000502040302020204" pitchFamily="66" charset="0"/>
              <a:ea typeface="OpenDyslexic" pitchFamily="2" charset="0"/>
              <a:cs typeface="Cavolini" panose="03000502040302020204" pitchFamily="66" charset="0"/>
            </a:endParaRP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I am learning how to build my life on things that help me feel secure.</a:t>
            </a:r>
          </a:p>
          <a:p>
            <a:r>
              <a:rPr lang="en-US" sz="1600" dirty="0">
                <a:latin typeface="Cavolini" panose="03000502040302020204" pitchFamily="66" charset="0"/>
                <a:ea typeface="OpenDyslexic" pitchFamily="2" charset="0"/>
                <a:cs typeface="Cavolini" panose="03000502040302020204" pitchFamily="66" charset="0"/>
              </a:rPr>
              <a:t>Jesus understands that learning takes time, and that is okay.</a:t>
            </a:r>
          </a:p>
        </p:txBody>
      </p:sp>
      <p:pic>
        <p:nvPicPr>
          <p:cNvPr id="6" name="Picture 5" descr="A cartoon of a person's face with a thought bubble&#10;&#10;AI-generated content may be incorrect.">
            <a:extLst>
              <a:ext uri="{FF2B5EF4-FFF2-40B4-BE49-F238E27FC236}">
                <a16:creationId xmlns:a16="http://schemas.microsoft.com/office/drawing/2014/main" id="{3272F678-C1F3-B897-E154-C2D20A27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79" y="1078736"/>
            <a:ext cx="985530" cy="899832"/>
          </a:xfrm>
          <a:prstGeom prst="rect">
            <a:avLst/>
          </a:prstGeom>
        </p:spPr>
      </p:pic>
      <p:pic>
        <p:nvPicPr>
          <p:cNvPr id="8" name="Picture 7" descr="A sign with a red line and black text&#10;&#10;AI-generated content may be incorrect.">
            <a:extLst>
              <a:ext uri="{FF2B5EF4-FFF2-40B4-BE49-F238E27FC236}">
                <a16:creationId xmlns:a16="http://schemas.microsoft.com/office/drawing/2014/main" id="{C9A3F7EA-9AE8-E706-25AA-0CCCA367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79" y="2169458"/>
            <a:ext cx="985530" cy="943050"/>
          </a:xfrm>
          <a:prstGeom prst="rect">
            <a:avLst/>
          </a:prstGeom>
        </p:spPr>
      </p:pic>
      <p:pic>
        <p:nvPicPr>
          <p:cNvPr id="10" name="Picture 9" descr="A sign with a hand and a red line&#10;&#10;AI-generated content may be incorrect.">
            <a:extLst>
              <a:ext uri="{FF2B5EF4-FFF2-40B4-BE49-F238E27FC236}">
                <a16:creationId xmlns:a16="http://schemas.microsoft.com/office/drawing/2014/main" id="{39CE1205-1873-1024-62DC-57C699447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50" y="3303398"/>
            <a:ext cx="980759" cy="912532"/>
          </a:xfrm>
          <a:prstGeom prst="rect">
            <a:avLst/>
          </a:prstGeom>
        </p:spPr>
      </p:pic>
      <p:pic>
        <p:nvPicPr>
          <p:cNvPr id="12" name="Picture 11" descr="A red heart with a exclamation mark and black text&#10;&#10;AI-generated content may be incorrect.">
            <a:extLst>
              <a:ext uri="{FF2B5EF4-FFF2-40B4-BE49-F238E27FC236}">
                <a16:creationId xmlns:a16="http://schemas.microsoft.com/office/drawing/2014/main" id="{82429C34-B793-ACE1-9EFA-7F1433633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81" y="4406820"/>
            <a:ext cx="3047204" cy="925512"/>
          </a:xfrm>
          <a:prstGeom prst="rect">
            <a:avLst/>
          </a:prstGeom>
        </p:spPr>
      </p:pic>
      <p:pic>
        <p:nvPicPr>
          <p:cNvPr id="14" name="Picture 13" descr="A cartoon of a person's face&#10;&#10;AI-generated content may be incorrect.">
            <a:extLst>
              <a:ext uri="{FF2B5EF4-FFF2-40B4-BE49-F238E27FC236}">
                <a16:creationId xmlns:a16="http://schemas.microsoft.com/office/drawing/2014/main" id="{6F3EAD7D-708D-CF7C-852A-2DAC51DD1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79" y="6348002"/>
            <a:ext cx="3026606" cy="9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4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9320923-B6D6-814D-9FE0-E87E9A9769C8}" vid="{FC494EED-D879-C241-9324-3E05FA052E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425</Words>
  <Application>Microsoft Macintosh PowerPoint</Application>
  <PresentationFormat>On-screen Show (4:3)</PresentationFormat>
  <Paragraphs>100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Cavolini</vt:lpstr>
      <vt:lpstr>OpenDyslexic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Lynn McCann</dc:creator>
  <cp:lastModifiedBy>Lynn McCann</cp:lastModifiedBy>
  <cp:revision>7</cp:revision>
  <dcterms:created xsi:type="dcterms:W3CDTF">2025-12-24T09:32:39Z</dcterms:created>
  <dcterms:modified xsi:type="dcterms:W3CDTF">2025-12-27T10:05:52Z</dcterms:modified>
</cp:coreProperties>
</file>