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8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028"/>
  </p:normalViewPr>
  <p:slideViewPr>
    <p:cSldViewPr snapToGrid="0" snapToObjects="1">
      <p:cViewPr varScale="1">
        <p:scale>
          <a:sx n="82" d="100"/>
          <a:sy n="82" d="100"/>
        </p:scale>
        <p:origin x="26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D7891-BC57-0B4C-ABE7-42A2D0B1A727}" type="datetimeFigureOut">
              <a:rPr lang="en-US" smtClean="0"/>
              <a:t>12/24/25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25128-AE88-0646-9579-6B22A68FE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2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B09B626-A2E4-9BCE-23AF-E76B4A3BF9E5}"/>
              </a:ext>
            </a:extLst>
          </p:cNvPr>
          <p:cNvSpPr/>
          <p:nvPr/>
        </p:nvSpPr>
        <p:spPr>
          <a:xfrm>
            <a:off x="123986" y="154982"/>
            <a:ext cx="6617777" cy="8741045"/>
          </a:xfrm>
          <a:prstGeom prst="rect">
            <a:avLst/>
          </a:prstGeom>
          <a:noFill/>
          <a:ln w="28575">
            <a:solidFill>
              <a:srgbClr val="3D83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sign with white text&#10;&#10;AI-generated content may be incorrect.">
            <a:extLst>
              <a:ext uri="{FF2B5EF4-FFF2-40B4-BE49-F238E27FC236}">
                <a16:creationId xmlns:a16="http://schemas.microsoft.com/office/drawing/2014/main" id="{E92967B9-422B-98EB-9ACB-FF6839469D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37" y="154982"/>
            <a:ext cx="2518475" cy="5567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307B1C4-3962-CD97-A85B-3A2BF56C88CC}"/>
              </a:ext>
            </a:extLst>
          </p:cNvPr>
          <p:cNvSpPr/>
          <p:nvPr/>
        </p:nvSpPr>
        <p:spPr>
          <a:xfrm>
            <a:off x="2634712" y="154982"/>
            <a:ext cx="4099302" cy="556716"/>
          </a:xfrm>
          <a:prstGeom prst="rect">
            <a:avLst/>
          </a:prstGeom>
          <a:solidFill>
            <a:srgbClr val="3D83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86FB77-4D24-9862-C1E8-277DF2745918}"/>
              </a:ext>
            </a:extLst>
          </p:cNvPr>
          <p:cNvSpPr txBox="1"/>
          <p:nvPr/>
        </p:nvSpPr>
        <p:spPr>
          <a:xfrm>
            <a:off x="337088" y="711698"/>
            <a:ext cx="6183824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nnai MN" pitchFamily="2" charset="77"/>
              </a:rPr>
              <a:t>Why does Jesus tell a story about two builders?</a:t>
            </a:r>
          </a:p>
          <a:p>
            <a:endParaRPr lang="en-US" dirty="0">
              <a:latin typeface="Annai MN" pitchFamily="2" charset="77"/>
            </a:endParaRPr>
          </a:p>
          <a:p>
            <a:endParaRPr lang="en-US" dirty="0">
              <a:latin typeface="Annai MN" pitchFamily="2" charset="77"/>
            </a:endParaRPr>
          </a:p>
          <a:p>
            <a:endParaRPr lang="en-US" dirty="0">
              <a:latin typeface="Annai MN" pitchFamily="2" charset="77"/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is a Bible story that Jesus told.</a:t>
            </a:r>
          </a:p>
          <a:p>
            <a:r>
              <a:rPr lang="en-US" dirty="0"/>
              <a:t>It is called the wise and foolish builders.</a:t>
            </a:r>
          </a:p>
          <a:p>
            <a:r>
              <a:rPr lang="en-US" dirty="0"/>
              <a:t>Jesus told this story to help people understand how to live in a safe and steady way.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the story, two people build houses.</a:t>
            </a:r>
          </a:p>
          <a:p>
            <a:r>
              <a:rPr lang="en-US" dirty="0"/>
              <a:t>One house is built on rock.</a:t>
            </a:r>
          </a:p>
          <a:p>
            <a:r>
              <a:rPr lang="en-US" dirty="0"/>
              <a:t>One house is built on sand.</a:t>
            </a:r>
          </a:p>
          <a:p>
            <a:r>
              <a:rPr lang="en-US" dirty="0"/>
              <a:t>Then a big storm comes, with rain, wind, and water.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People sometimes find stories confusing when they are not meant to be taken literally.</a:t>
            </a:r>
          </a:p>
          <a:p>
            <a:r>
              <a:rPr lang="en-US" dirty="0"/>
              <a:t>It helps them when someone explains what the pictures in the story are meant to mean.</a:t>
            </a:r>
          </a:p>
        </p:txBody>
      </p:sp>
    </p:spTree>
    <p:extLst>
      <p:ext uri="{BB962C8B-B14F-4D97-AF65-F5344CB8AC3E}">
        <p14:creationId xmlns:p14="http://schemas.microsoft.com/office/powerpoint/2010/main" val="1823648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BED0E-2641-B043-E3FC-219A43BBC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B6A81A-0FC7-AC41-F7BD-5E71AEA095A5}"/>
              </a:ext>
            </a:extLst>
          </p:cNvPr>
          <p:cNvSpPr/>
          <p:nvPr/>
        </p:nvSpPr>
        <p:spPr>
          <a:xfrm>
            <a:off x="123986" y="154982"/>
            <a:ext cx="6617777" cy="8741045"/>
          </a:xfrm>
          <a:prstGeom prst="rect">
            <a:avLst/>
          </a:prstGeom>
          <a:noFill/>
          <a:ln w="28575">
            <a:solidFill>
              <a:srgbClr val="3D83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sign with white text&#10;&#10;AI-generated content may be incorrect.">
            <a:extLst>
              <a:ext uri="{FF2B5EF4-FFF2-40B4-BE49-F238E27FC236}">
                <a16:creationId xmlns:a16="http://schemas.microsoft.com/office/drawing/2014/main" id="{98B3FBB3-B05F-58EE-881A-8A86E8672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37" y="154982"/>
            <a:ext cx="2518475" cy="5567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1BC94D1-18E1-C28B-C275-B620DD121F7E}"/>
              </a:ext>
            </a:extLst>
          </p:cNvPr>
          <p:cNvSpPr/>
          <p:nvPr/>
        </p:nvSpPr>
        <p:spPr>
          <a:xfrm>
            <a:off x="2634712" y="154982"/>
            <a:ext cx="4099302" cy="556716"/>
          </a:xfrm>
          <a:prstGeom prst="rect">
            <a:avLst/>
          </a:prstGeom>
          <a:solidFill>
            <a:srgbClr val="3D83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722BD5-2950-02B2-D96F-0FACEAA32A4B}"/>
              </a:ext>
            </a:extLst>
          </p:cNvPr>
          <p:cNvSpPr txBox="1"/>
          <p:nvPr/>
        </p:nvSpPr>
        <p:spPr>
          <a:xfrm>
            <a:off x="290593" y="2231756"/>
            <a:ext cx="6276813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this story, the house does not only mean a real building.</a:t>
            </a:r>
          </a:p>
          <a:p>
            <a:r>
              <a:rPr lang="en-US" dirty="0"/>
              <a:t>The house is a picture of a person’s life and how they feel inside.</a:t>
            </a:r>
          </a:p>
          <a:p>
            <a:r>
              <a:rPr lang="en-US" dirty="0"/>
              <a:t>The rock is a picture of things that are solid, true, and dependable.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Rock means things that help a person feel safe, calm, and supported.</a:t>
            </a:r>
          </a:p>
          <a:p>
            <a:r>
              <a:rPr lang="en-US" dirty="0"/>
              <a:t>Rock does not move easily.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sand is a picture of things that are not steady or reliable.</a:t>
            </a:r>
          </a:p>
          <a:p>
            <a:r>
              <a:rPr lang="en-US" dirty="0"/>
              <a:t>Sand can shift and move.</a:t>
            </a:r>
          </a:p>
          <a:p>
            <a:r>
              <a:rPr lang="en-US" dirty="0"/>
              <a:t>Sand represents things that do not help a person feel safe or settled.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storm is a picture of hard times.</a:t>
            </a:r>
          </a:p>
          <a:p>
            <a:r>
              <a:rPr lang="en-US" dirty="0"/>
              <a:t>Storms can mean worries, changes, big feelings, confusion, or difficult days.</a:t>
            </a:r>
          </a:p>
        </p:txBody>
      </p:sp>
    </p:spTree>
    <p:extLst>
      <p:ext uri="{BB962C8B-B14F-4D97-AF65-F5344CB8AC3E}">
        <p14:creationId xmlns:p14="http://schemas.microsoft.com/office/powerpoint/2010/main" val="3275485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27900-ADA2-8698-9E32-F591E76A1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55BD50-5496-C06B-0B3E-0A6FD0686125}"/>
              </a:ext>
            </a:extLst>
          </p:cNvPr>
          <p:cNvSpPr/>
          <p:nvPr/>
        </p:nvSpPr>
        <p:spPr>
          <a:xfrm>
            <a:off x="123986" y="154982"/>
            <a:ext cx="6617777" cy="8741045"/>
          </a:xfrm>
          <a:prstGeom prst="rect">
            <a:avLst/>
          </a:prstGeom>
          <a:noFill/>
          <a:ln w="28575">
            <a:solidFill>
              <a:srgbClr val="3D83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sign with white text&#10;&#10;AI-generated content may be incorrect.">
            <a:extLst>
              <a:ext uri="{FF2B5EF4-FFF2-40B4-BE49-F238E27FC236}">
                <a16:creationId xmlns:a16="http://schemas.microsoft.com/office/drawing/2014/main" id="{B027FF38-9C6F-2A7B-828F-6E0817BC80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37" y="154982"/>
            <a:ext cx="2518475" cy="5567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60B2959-63BA-4CA3-C4EE-BE61966CED8C}"/>
              </a:ext>
            </a:extLst>
          </p:cNvPr>
          <p:cNvSpPr/>
          <p:nvPr/>
        </p:nvSpPr>
        <p:spPr>
          <a:xfrm>
            <a:off x="2634712" y="154982"/>
            <a:ext cx="4099302" cy="556716"/>
          </a:xfrm>
          <a:prstGeom prst="rect">
            <a:avLst/>
          </a:prstGeom>
          <a:solidFill>
            <a:srgbClr val="3D83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5ABF0C-E8B8-C03E-68BC-6023CC8E34A3}"/>
              </a:ext>
            </a:extLst>
          </p:cNvPr>
          <p:cNvSpPr txBox="1"/>
          <p:nvPr/>
        </p:nvSpPr>
        <p:spPr>
          <a:xfrm>
            <a:off x="321590" y="3232842"/>
            <a:ext cx="62148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Everyone has storms sometimes, even people who love Jesus.</a:t>
            </a:r>
          </a:p>
          <a:p>
            <a:r>
              <a:rPr lang="en-US" dirty="0"/>
              <a:t>When the storm comes, the house on the rock stays standing.</a:t>
            </a:r>
          </a:p>
          <a:p>
            <a:r>
              <a:rPr lang="en-US" dirty="0"/>
              <a:t>The house on the sand falls down.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Jesus was teaching that strong foundations help people cope when things feel hard.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124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C44F9-60F5-9E68-AB2E-122448319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84FAC86-9EA1-1562-2AD9-242755E3084F}"/>
              </a:ext>
            </a:extLst>
          </p:cNvPr>
          <p:cNvSpPr/>
          <p:nvPr/>
        </p:nvSpPr>
        <p:spPr>
          <a:xfrm>
            <a:off x="123986" y="154982"/>
            <a:ext cx="6617777" cy="8741045"/>
          </a:xfrm>
          <a:prstGeom prst="rect">
            <a:avLst/>
          </a:prstGeom>
          <a:noFill/>
          <a:ln w="28575">
            <a:solidFill>
              <a:srgbClr val="3D83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sign with white text&#10;&#10;AI-generated content may be incorrect.">
            <a:extLst>
              <a:ext uri="{FF2B5EF4-FFF2-40B4-BE49-F238E27FC236}">
                <a16:creationId xmlns:a16="http://schemas.microsoft.com/office/drawing/2014/main" id="{E0176F45-F55E-8AAD-5CA4-FE1F98835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37" y="154982"/>
            <a:ext cx="2518475" cy="5567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D50AF27-BB0F-76BE-86BA-4459D6EB82F8}"/>
              </a:ext>
            </a:extLst>
          </p:cNvPr>
          <p:cNvSpPr/>
          <p:nvPr/>
        </p:nvSpPr>
        <p:spPr>
          <a:xfrm>
            <a:off x="2634712" y="154982"/>
            <a:ext cx="4099302" cy="556716"/>
          </a:xfrm>
          <a:prstGeom prst="rect">
            <a:avLst/>
          </a:prstGeom>
          <a:solidFill>
            <a:srgbClr val="3D83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2E73BD-2F72-F588-9670-A3E41F1C69CB}"/>
              </a:ext>
            </a:extLst>
          </p:cNvPr>
          <p:cNvSpPr txBox="1"/>
          <p:nvPr/>
        </p:nvSpPr>
        <p:spPr>
          <a:xfrm>
            <a:off x="360335" y="2061274"/>
            <a:ext cx="613732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can think about my own rock.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My rock can be my concrete truths, like: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People who care about 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Things that help my body feel calm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Clear rules that keep me safe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Knowing I am loved by Jesus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 can also notice my sand.</a:t>
            </a:r>
          </a:p>
          <a:p>
            <a:endParaRPr lang="en-US" dirty="0"/>
          </a:p>
          <a:p>
            <a:r>
              <a:rPr lang="en-US" dirty="0"/>
              <a:t>Sand might be things that make me feel unsafe, overwhelmed, or confused.</a:t>
            </a:r>
          </a:p>
          <a:p>
            <a:endParaRPr lang="en-US" dirty="0"/>
          </a:p>
          <a:p>
            <a:r>
              <a:rPr lang="en-US" dirty="0"/>
              <a:t>These things are not bad, but they may not help me feel steady.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I remember my rock, I can feel safer during my storms.</a:t>
            </a:r>
          </a:p>
          <a:p>
            <a:r>
              <a:rPr lang="en-US" dirty="0"/>
              <a:t>I am learning how to build my life on things that help me feel secure.</a:t>
            </a:r>
          </a:p>
          <a:p>
            <a:r>
              <a:rPr lang="en-US" dirty="0"/>
              <a:t>Jesus understands that learning takes time, and that is okay.</a:t>
            </a:r>
          </a:p>
        </p:txBody>
      </p:sp>
    </p:spTree>
    <p:extLst>
      <p:ext uri="{BB962C8B-B14F-4D97-AF65-F5344CB8AC3E}">
        <p14:creationId xmlns:p14="http://schemas.microsoft.com/office/powerpoint/2010/main" val="1809307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D9320923-B6D6-814D-9FE0-E87E9A9769C8}" vid="{FC494EED-D879-C241-9324-3E05FA052E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407</Words>
  <Application>Microsoft Macintosh PowerPoint</Application>
  <PresentationFormat>On-screen Show (4:3)</PresentationFormat>
  <Paragraphs>73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Annai MN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Lynn McCann</dc:creator>
  <cp:lastModifiedBy>Lynn McCann</cp:lastModifiedBy>
  <cp:revision>4</cp:revision>
  <dcterms:created xsi:type="dcterms:W3CDTF">2025-12-24T09:32:39Z</dcterms:created>
  <dcterms:modified xsi:type="dcterms:W3CDTF">2025-12-24T09:55:10Z</dcterms:modified>
</cp:coreProperties>
</file>