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8" r:id="rId2"/>
    <p:sldId id="259" r:id="rId3"/>
    <p:sldId id="260" r:id="rId4"/>
    <p:sldId id="261" r:id="rId5"/>
    <p:sldId id="262"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276"/>
    <p:restoredTop sz="94718"/>
  </p:normalViewPr>
  <p:slideViewPr>
    <p:cSldViewPr snapToGrid="0" snapToObjects="1">
      <p:cViewPr varScale="1">
        <p:scale>
          <a:sx n="98" d="100"/>
          <a:sy n="98" d="100"/>
        </p:scale>
        <p:origin x="2136" y="4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068551ED-1A21-324F-96D1-09BEADCE5ADC}" type="datetimeFigureOut">
              <a:rPr lang="en-US" smtClean="0"/>
              <a:t>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EA9962-3AF3-E145-8AB9-715AFB56C5DF}" type="slidenum">
              <a:rPr lang="en-US" smtClean="0"/>
              <a:t>‹#›</a:t>
            </a:fld>
            <a:endParaRPr lang="en-US"/>
          </a:p>
        </p:txBody>
      </p:sp>
    </p:spTree>
    <p:extLst>
      <p:ext uri="{BB962C8B-B14F-4D97-AF65-F5344CB8AC3E}">
        <p14:creationId xmlns:p14="http://schemas.microsoft.com/office/powerpoint/2010/main" val="26252224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68551ED-1A21-324F-96D1-09BEADCE5ADC}" type="datetimeFigureOut">
              <a:rPr lang="en-US" smtClean="0"/>
              <a:t>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EA9962-3AF3-E145-8AB9-715AFB56C5DF}" type="slidenum">
              <a:rPr lang="en-US" smtClean="0"/>
              <a:t>‹#›</a:t>
            </a:fld>
            <a:endParaRPr lang="en-US"/>
          </a:p>
        </p:txBody>
      </p:sp>
    </p:spTree>
    <p:extLst>
      <p:ext uri="{BB962C8B-B14F-4D97-AF65-F5344CB8AC3E}">
        <p14:creationId xmlns:p14="http://schemas.microsoft.com/office/powerpoint/2010/main" val="4287068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68551ED-1A21-324F-96D1-09BEADCE5ADC}" type="datetimeFigureOut">
              <a:rPr lang="en-US" smtClean="0"/>
              <a:t>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EA9962-3AF3-E145-8AB9-715AFB56C5DF}" type="slidenum">
              <a:rPr lang="en-US" smtClean="0"/>
              <a:t>‹#›</a:t>
            </a:fld>
            <a:endParaRPr lang="en-US"/>
          </a:p>
        </p:txBody>
      </p:sp>
    </p:spTree>
    <p:extLst>
      <p:ext uri="{BB962C8B-B14F-4D97-AF65-F5344CB8AC3E}">
        <p14:creationId xmlns:p14="http://schemas.microsoft.com/office/powerpoint/2010/main" val="170272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68551ED-1A21-324F-96D1-09BEADCE5ADC}" type="datetimeFigureOut">
              <a:rPr lang="en-US" smtClean="0"/>
              <a:t>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EA9962-3AF3-E145-8AB9-715AFB56C5DF}" type="slidenum">
              <a:rPr lang="en-US" smtClean="0"/>
              <a:t>‹#›</a:t>
            </a:fld>
            <a:endParaRPr lang="en-US"/>
          </a:p>
        </p:txBody>
      </p:sp>
    </p:spTree>
    <p:extLst>
      <p:ext uri="{BB962C8B-B14F-4D97-AF65-F5344CB8AC3E}">
        <p14:creationId xmlns:p14="http://schemas.microsoft.com/office/powerpoint/2010/main" val="28790495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068551ED-1A21-324F-96D1-09BEADCE5ADC}" type="datetimeFigureOut">
              <a:rPr lang="en-US" smtClean="0"/>
              <a:t>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EA9962-3AF3-E145-8AB9-715AFB56C5DF}" type="slidenum">
              <a:rPr lang="en-US" smtClean="0"/>
              <a:t>‹#›</a:t>
            </a:fld>
            <a:endParaRPr lang="en-US"/>
          </a:p>
        </p:txBody>
      </p:sp>
    </p:spTree>
    <p:extLst>
      <p:ext uri="{BB962C8B-B14F-4D97-AF65-F5344CB8AC3E}">
        <p14:creationId xmlns:p14="http://schemas.microsoft.com/office/powerpoint/2010/main" val="524989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068551ED-1A21-324F-96D1-09BEADCE5ADC}" type="datetimeFigureOut">
              <a:rPr lang="en-US" smtClean="0"/>
              <a:t>1/7/26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EA9962-3AF3-E145-8AB9-715AFB56C5DF}" type="slidenum">
              <a:rPr lang="en-US" smtClean="0"/>
              <a:t>‹#›</a:t>
            </a:fld>
            <a:endParaRPr lang="en-US"/>
          </a:p>
        </p:txBody>
      </p:sp>
    </p:spTree>
    <p:extLst>
      <p:ext uri="{BB962C8B-B14F-4D97-AF65-F5344CB8AC3E}">
        <p14:creationId xmlns:p14="http://schemas.microsoft.com/office/powerpoint/2010/main" val="4884877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068551ED-1A21-324F-96D1-09BEADCE5ADC}" type="datetimeFigureOut">
              <a:rPr lang="en-US" smtClean="0"/>
              <a:t>1/7/26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EA9962-3AF3-E145-8AB9-715AFB56C5DF}" type="slidenum">
              <a:rPr lang="en-US" smtClean="0"/>
              <a:t>‹#›</a:t>
            </a:fld>
            <a:endParaRPr lang="en-US"/>
          </a:p>
        </p:txBody>
      </p:sp>
    </p:spTree>
    <p:extLst>
      <p:ext uri="{BB962C8B-B14F-4D97-AF65-F5344CB8AC3E}">
        <p14:creationId xmlns:p14="http://schemas.microsoft.com/office/powerpoint/2010/main" val="17869777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068551ED-1A21-324F-96D1-09BEADCE5ADC}" type="datetimeFigureOut">
              <a:rPr lang="en-US" smtClean="0"/>
              <a:t>1/7/26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EA9962-3AF3-E145-8AB9-715AFB56C5DF}" type="slidenum">
              <a:rPr lang="en-US" smtClean="0"/>
              <a:t>‹#›</a:t>
            </a:fld>
            <a:endParaRPr lang="en-US"/>
          </a:p>
        </p:txBody>
      </p:sp>
    </p:spTree>
    <p:extLst>
      <p:ext uri="{BB962C8B-B14F-4D97-AF65-F5344CB8AC3E}">
        <p14:creationId xmlns:p14="http://schemas.microsoft.com/office/powerpoint/2010/main" val="3160705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8551ED-1A21-324F-96D1-09BEADCE5ADC}" type="datetimeFigureOut">
              <a:rPr lang="en-US" smtClean="0"/>
              <a:t>1/7/26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EA9962-3AF3-E145-8AB9-715AFB56C5DF}" type="slidenum">
              <a:rPr lang="en-US" smtClean="0"/>
              <a:t>‹#›</a:t>
            </a:fld>
            <a:endParaRPr lang="en-US"/>
          </a:p>
        </p:txBody>
      </p:sp>
    </p:spTree>
    <p:extLst>
      <p:ext uri="{BB962C8B-B14F-4D97-AF65-F5344CB8AC3E}">
        <p14:creationId xmlns:p14="http://schemas.microsoft.com/office/powerpoint/2010/main" val="3678958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068551ED-1A21-324F-96D1-09BEADCE5ADC}" type="datetimeFigureOut">
              <a:rPr lang="en-US" smtClean="0"/>
              <a:t>1/7/26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EA9962-3AF3-E145-8AB9-715AFB56C5DF}" type="slidenum">
              <a:rPr lang="en-US" smtClean="0"/>
              <a:t>‹#›</a:t>
            </a:fld>
            <a:endParaRPr lang="en-US"/>
          </a:p>
        </p:txBody>
      </p:sp>
    </p:spTree>
    <p:extLst>
      <p:ext uri="{BB962C8B-B14F-4D97-AF65-F5344CB8AC3E}">
        <p14:creationId xmlns:p14="http://schemas.microsoft.com/office/powerpoint/2010/main" val="1058033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068551ED-1A21-324F-96D1-09BEADCE5ADC}" type="datetimeFigureOut">
              <a:rPr lang="en-US" smtClean="0"/>
              <a:t>1/7/26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EA9962-3AF3-E145-8AB9-715AFB56C5DF}" type="slidenum">
              <a:rPr lang="en-US" smtClean="0"/>
              <a:t>‹#›</a:t>
            </a:fld>
            <a:endParaRPr lang="en-US"/>
          </a:p>
        </p:txBody>
      </p:sp>
    </p:spTree>
    <p:extLst>
      <p:ext uri="{BB962C8B-B14F-4D97-AF65-F5344CB8AC3E}">
        <p14:creationId xmlns:p14="http://schemas.microsoft.com/office/powerpoint/2010/main" val="4061972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8551ED-1A21-324F-96D1-09BEADCE5ADC}" type="datetimeFigureOut">
              <a:rPr lang="en-US" smtClean="0"/>
              <a:t>1/7/26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EA9962-3AF3-E145-8AB9-715AFB56C5DF}" type="slidenum">
              <a:rPr lang="en-US" smtClean="0"/>
              <a:t>‹#›</a:t>
            </a:fld>
            <a:endParaRPr lang="en-US"/>
          </a:p>
        </p:txBody>
      </p:sp>
    </p:spTree>
    <p:extLst>
      <p:ext uri="{BB962C8B-B14F-4D97-AF65-F5344CB8AC3E}">
        <p14:creationId xmlns:p14="http://schemas.microsoft.com/office/powerpoint/2010/main" val="4700374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www.includedbygrace.co.uk/"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7F743F-7580-7039-276D-50A8DFDBD66F}"/>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AEADC72F-A4EE-8FD4-A369-C113A7F01897}"/>
              </a:ext>
            </a:extLst>
          </p:cNvPr>
          <p:cNvGraphicFramePr>
            <a:graphicFrameLocks noGrp="1"/>
          </p:cNvGraphicFramePr>
          <p:nvPr>
            <p:extLst>
              <p:ext uri="{D42A27DB-BD31-4B8C-83A1-F6EECF244321}">
                <p14:modId xmlns:p14="http://schemas.microsoft.com/office/powerpoint/2010/main" val="1483435799"/>
              </p:ext>
            </p:extLst>
          </p:nvPr>
        </p:nvGraphicFramePr>
        <p:xfrm>
          <a:off x="222069" y="640080"/>
          <a:ext cx="8673737" cy="5907876"/>
        </p:xfrm>
        <a:graphic>
          <a:graphicData uri="http://schemas.openxmlformats.org/drawingml/2006/table">
            <a:tbl>
              <a:tblPr firstRow="1" bandRow="1">
                <a:tableStyleId>{22838BEF-8BB2-4498-84A7-C5851F593DF1}</a:tableStyleId>
              </a:tblPr>
              <a:tblGrid>
                <a:gridCol w="2530900">
                  <a:extLst>
                    <a:ext uri="{9D8B030D-6E8A-4147-A177-3AD203B41FA5}">
                      <a16:colId xmlns:a16="http://schemas.microsoft.com/office/drawing/2014/main" val="3567845816"/>
                    </a:ext>
                  </a:extLst>
                </a:gridCol>
                <a:gridCol w="4209689">
                  <a:extLst>
                    <a:ext uri="{9D8B030D-6E8A-4147-A177-3AD203B41FA5}">
                      <a16:colId xmlns:a16="http://schemas.microsoft.com/office/drawing/2014/main" val="2872934447"/>
                    </a:ext>
                  </a:extLst>
                </a:gridCol>
                <a:gridCol w="1933148">
                  <a:extLst>
                    <a:ext uri="{9D8B030D-6E8A-4147-A177-3AD203B41FA5}">
                      <a16:colId xmlns:a16="http://schemas.microsoft.com/office/drawing/2014/main" val="1987729145"/>
                    </a:ext>
                  </a:extLst>
                </a:gridCol>
              </a:tblGrid>
              <a:tr h="623553">
                <a:tc>
                  <a:txBody>
                    <a:bodyPr/>
                    <a:lstStyle/>
                    <a:p>
                      <a:pPr algn="ctr"/>
                      <a:r>
                        <a:rPr lang="en-US" dirty="0">
                          <a:latin typeface="Dreaming Outloud Pro" panose="03050502040302030504" pitchFamily="66" charset="77"/>
                          <a:cs typeface="Dreaming Outloud Pro" panose="03050502040302030504" pitchFamily="66" charset="77"/>
                        </a:rPr>
                        <a:t>Script</a:t>
                      </a:r>
                    </a:p>
                  </a:txBody>
                  <a:tcPr/>
                </a:tc>
                <a:tc>
                  <a:txBody>
                    <a:bodyPr/>
                    <a:lstStyle/>
                    <a:p>
                      <a:pPr algn="ctr"/>
                      <a:r>
                        <a:rPr lang="en-US" dirty="0">
                          <a:latin typeface="Dreaming Outloud Pro" panose="03050502040302030504" pitchFamily="66" charset="77"/>
                          <a:cs typeface="Dreaming Outloud Pro" panose="03050502040302030504" pitchFamily="66" charset="77"/>
                        </a:rPr>
                        <a:t>Sensory Experience</a:t>
                      </a:r>
                    </a:p>
                  </a:txBody>
                  <a:tcPr/>
                </a:tc>
                <a:tc>
                  <a:txBody>
                    <a:bodyPr/>
                    <a:lstStyle/>
                    <a:p>
                      <a:pPr algn="ctr"/>
                      <a:r>
                        <a:rPr lang="en-US" dirty="0">
                          <a:latin typeface="Dreaming Outloud Pro" panose="03050502040302030504" pitchFamily="66" charset="77"/>
                          <a:cs typeface="Dreaming Outloud Pro" panose="03050502040302030504" pitchFamily="66" charset="77"/>
                        </a:rPr>
                        <a:t>Makaton signs / symbols</a:t>
                      </a:r>
                    </a:p>
                  </a:txBody>
                  <a:tcPr/>
                </a:tc>
                <a:extLst>
                  <a:ext uri="{0D108BD9-81ED-4DB2-BD59-A6C34878D82A}">
                    <a16:rowId xmlns:a16="http://schemas.microsoft.com/office/drawing/2014/main" val="490495931"/>
                  </a:ext>
                </a:extLst>
              </a:tr>
              <a:tr h="1755932">
                <a:tc>
                  <a:txBody>
                    <a:bodyPr/>
                    <a:lstStyle/>
                    <a:p>
                      <a:r>
                        <a:rPr lang="en-US" sz="1800" dirty="0">
                          <a:latin typeface="Aptos" panose="020B0004020202020204" pitchFamily="34" charset="0"/>
                        </a:rPr>
                        <a:t>1.  A baby was born  called Samson.  God said never cut your hair or drink wine and I will make you very strong.</a:t>
                      </a:r>
                    </a:p>
                  </a:txBody>
                  <a:tcPr/>
                </a:tc>
                <a:tc>
                  <a:txBody>
                    <a:bodyPr/>
                    <a:lstStyle/>
                    <a:p>
                      <a:r>
                        <a:rPr lang="en-GB" sz="1400" i="0" kern="1200" dirty="0">
                          <a:solidFill>
                            <a:schemeClr val="dk1"/>
                          </a:solidFill>
                          <a:effectLst/>
                          <a:latin typeface="Dreaming Outloud Pro" panose="03050502040302030504" pitchFamily="66" charset="77"/>
                          <a:ea typeface="+mn-ea"/>
                          <a:cs typeface="Dreaming Outloud Pro" panose="03050502040302030504" pitchFamily="66" charset="77"/>
                        </a:rPr>
                        <a:t>Sensory experience: baby powder or baby oil to evoke smell of a baby.  Could wrap the doll in a towel to hold or place the powder/oil in a sealed jar to release the smell slowly and intensely. </a:t>
                      </a:r>
                    </a:p>
                    <a:p>
                      <a:endParaRPr lang="en-GB" sz="1400" i="0" kern="1200" dirty="0">
                        <a:solidFill>
                          <a:schemeClr val="dk1"/>
                        </a:solidFill>
                        <a:effectLst/>
                        <a:latin typeface="Dreaming Outloud Pro" panose="03050502040302030504" pitchFamily="66" charset="77"/>
                        <a:ea typeface="+mn-ea"/>
                        <a:cs typeface="Dreaming Outloud Pro" panose="03050502040302030504" pitchFamily="66" charset="77"/>
                      </a:endParaRPr>
                    </a:p>
                  </a:txBody>
                  <a:tcPr/>
                </a:tc>
                <a:tc>
                  <a:txBody>
                    <a:bodyPr/>
                    <a:lstStyle/>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Baby</a:t>
                      </a: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Strong </a:t>
                      </a:r>
                    </a:p>
                  </a:txBody>
                  <a:tcPr/>
                </a:tc>
                <a:extLst>
                  <a:ext uri="{0D108BD9-81ED-4DB2-BD59-A6C34878D82A}">
                    <a16:rowId xmlns:a16="http://schemas.microsoft.com/office/drawing/2014/main" val="3582597281"/>
                  </a:ext>
                </a:extLst>
              </a:tr>
              <a:tr h="1755932">
                <a:tc>
                  <a:txBody>
                    <a:bodyPr/>
                    <a:lstStyle/>
                    <a:p>
                      <a:r>
                        <a:rPr lang="en-US" sz="1800" dirty="0">
                          <a:latin typeface="Aptos" panose="020B0004020202020204" pitchFamily="34" charset="0"/>
                        </a:rPr>
                        <a:t>2. Samson was so strong he killed a lion and carried big heavy gates to the top of a hill. </a:t>
                      </a:r>
                    </a:p>
                  </a:txBody>
                  <a:tcPr/>
                </a:tc>
                <a:tc>
                  <a:txBody>
                    <a:bodyPr/>
                    <a:lstStyle/>
                    <a:p>
                      <a:r>
                        <a:rPr lang="en-US" sz="1400" i="0" dirty="0">
                          <a:latin typeface="Dreaming Outloud Pro" panose="03050502040302030504" pitchFamily="66" charset="77"/>
                          <a:cs typeface="Dreaming Outloud Pro" panose="03050502040302030504" pitchFamily="66" charset="77"/>
                        </a:rPr>
                        <a:t>Sensory experience: explore strength through having something heavy to put on a lap or around the shoulders such as a weighted snake or a pair of oven gloves with bags of rice sewn into the pockets. </a:t>
                      </a:r>
                    </a:p>
                    <a:p>
                      <a:endParaRPr lang="en-US" sz="1400" i="0" dirty="0">
                        <a:latin typeface="Dreaming Outloud Pro" panose="03050502040302030504" pitchFamily="66" charset="77"/>
                        <a:cs typeface="Dreaming Outloud Pro" panose="03050502040302030504" pitchFamily="66" charset="77"/>
                      </a:endParaRPr>
                    </a:p>
                    <a:p>
                      <a:endParaRPr lang="en-US" sz="1400" i="0" dirty="0">
                        <a:latin typeface="Dreaming Outloud Pro" panose="03050502040302030504" pitchFamily="66" charset="77"/>
                        <a:cs typeface="Dreaming Outloud Pro" panose="03050502040302030504" pitchFamily="66" charset="77"/>
                      </a:endParaRPr>
                    </a:p>
                  </a:txBody>
                  <a:tcPr/>
                </a:tc>
                <a:tc>
                  <a:txBody>
                    <a:bodyPr/>
                    <a:lstStyle/>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Strong</a:t>
                      </a: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Heavy</a:t>
                      </a: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Lion</a:t>
                      </a:r>
                    </a:p>
                  </a:txBody>
                  <a:tcPr/>
                </a:tc>
                <a:extLst>
                  <a:ext uri="{0D108BD9-81ED-4DB2-BD59-A6C34878D82A}">
                    <a16:rowId xmlns:a16="http://schemas.microsoft.com/office/drawing/2014/main" val="4103180166"/>
                  </a:ext>
                </a:extLst>
              </a:tr>
              <a:tr h="1755932">
                <a:tc>
                  <a:txBody>
                    <a:bodyPr/>
                    <a:lstStyle/>
                    <a:p>
                      <a:r>
                        <a:rPr lang="en-US" sz="1800" dirty="0">
                          <a:latin typeface="Aptos" panose="020B0004020202020204" pitchFamily="34" charset="0"/>
                        </a:rPr>
                        <a:t>3. Samson loved Delilah.  The enemies gave her money to find out the reason for Samson’s strength. </a:t>
                      </a:r>
                    </a:p>
                  </a:txBody>
                  <a:tcPr/>
                </a:tc>
                <a:tc>
                  <a:txBody>
                    <a:bodyPr/>
                    <a:lstStyle/>
                    <a:p>
                      <a:r>
                        <a:rPr lang="en-US" sz="1400" i="0" dirty="0">
                          <a:latin typeface="Dreaming Outloud Pro" panose="03050502040302030504" pitchFamily="66" charset="77"/>
                          <a:cs typeface="Dreaming Outloud Pro" panose="03050502040302030504" pitchFamily="66" charset="77"/>
                        </a:rPr>
                        <a:t>Sensory experience: have silver coins hanging in a clear bag from a coat hanger or other hook and jangle them in a light source such as a torch. 	</a:t>
                      </a:r>
                    </a:p>
                    <a:p>
                      <a:endParaRPr lang="en-US" sz="1400" i="0" dirty="0">
                        <a:latin typeface="Dreaming Outloud Pro" panose="03050502040302030504" pitchFamily="66" charset="77"/>
                        <a:cs typeface="Dreaming Outloud Pro" panose="03050502040302030504" pitchFamily="66" charset="77"/>
                      </a:endParaRPr>
                    </a:p>
                    <a:p>
                      <a:endParaRPr lang="en-US" sz="1400" i="0" dirty="0">
                        <a:latin typeface="Dreaming Outloud Pro" panose="03050502040302030504" pitchFamily="66" charset="77"/>
                        <a:cs typeface="Dreaming Outloud Pro" panose="03050502040302030504" pitchFamily="66" charset="77"/>
                      </a:endParaRPr>
                    </a:p>
                    <a:p>
                      <a:endParaRPr lang="en-US" sz="1400" i="0" dirty="0">
                        <a:latin typeface="Dreaming Outloud Pro" panose="03050502040302030504" pitchFamily="66" charset="77"/>
                        <a:cs typeface="Dreaming Outloud Pro" panose="03050502040302030504" pitchFamily="66" charset="77"/>
                      </a:endParaRPr>
                    </a:p>
                  </a:txBody>
                  <a:tcPr/>
                </a:tc>
                <a:tc>
                  <a:txBody>
                    <a:bodyPr/>
                    <a:lstStyle/>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Money </a:t>
                      </a: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Why? </a:t>
                      </a:r>
                    </a:p>
                  </a:txBody>
                  <a:tcPr/>
                </a:tc>
                <a:extLst>
                  <a:ext uri="{0D108BD9-81ED-4DB2-BD59-A6C34878D82A}">
                    <a16:rowId xmlns:a16="http://schemas.microsoft.com/office/drawing/2014/main" val="3759767738"/>
                  </a:ext>
                </a:extLst>
              </a:tr>
            </a:tbl>
          </a:graphicData>
        </a:graphic>
      </p:graphicFrame>
      <p:sp>
        <p:nvSpPr>
          <p:cNvPr id="5" name="TextBox 4">
            <a:extLst>
              <a:ext uri="{FF2B5EF4-FFF2-40B4-BE49-F238E27FC236}">
                <a16:creationId xmlns:a16="http://schemas.microsoft.com/office/drawing/2014/main" id="{9E7C1458-D948-AA95-B36E-DD81D73E2EDF}"/>
              </a:ext>
            </a:extLst>
          </p:cNvPr>
          <p:cNvSpPr txBox="1"/>
          <p:nvPr/>
        </p:nvSpPr>
        <p:spPr>
          <a:xfrm>
            <a:off x="117567" y="126152"/>
            <a:ext cx="6936377" cy="400110"/>
          </a:xfrm>
          <a:prstGeom prst="rect">
            <a:avLst/>
          </a:prstGeom>
          <a:noFill/>
        </p:spPr>
        <p:txBody>
          <a:bodyPr wrap="square" rtlCol="0">
            <a:spAutoFit/>
          </a:bodyPr>
          <a:lstStyle/>
          <a:p>
            <a:pPr algn="ctr"/>
            <a:r>
              <a:rPr lang="en-US" sz="2000" b="1" dirty="0">
                <a:latin typeface="Dreaming Outloud Pro" panose="03050502040302030504" pitchFamily="66" charset="77"/>
                <a:cs typeface="Dreaming Outloud Pro" panose="03050502040302030504" pitchFamily="66" charset="77"/>
              </a:rPr>
              <a:t>Samson Sensory Story– Judges 13-16</a:t>
            </a:r>
          </a:p>
        </p:txBody>
      </p:sp>
      <p:pic>
        <p:nvPicPr>
          <p:cNvPr id="6" name="Picture 5" descr="A blue sign with white text&#10;&#10;AI-generated content may be incorrect.">
            <a:extLst>
              <a:ext uri="{FF2B5EF4-FFF2-40B4-BE49-F238E27FC236}">
                <a16:creationId xmlns:a16="http://schemas.microsoft.com/office/drawing/2014/main" id="{28F2671D-22EA-6EC6-26ED-BCE1003303AF}"/>
              </a:ext>
            </a:extLst>
          </p:cNvPr>
          <p:cNvPicPr>
            <a:picLocks noChangeAspect="1"/>
          </p:cNvPicPr>
          <p:nvPr/>
        </p:nvPicPr>
        <p:blipFill>
          <a:blip r:embed="rId2"/>
          <a:stretch>
            <a:fillRect/>
          </a:stretch>
        </p:blipFill>
        <p:spPr>
          <a:xfrm>
            <a:off x="6731000" y="0"/>
            <a:ext cx="2413000" cy="533400"/>
          </a:xfrm>
          <a:prstGeom prst="rect">
            <a:avLst/>
          </a:prstGeom>
        </p:spPr>
      </p:pic>
    </p:spTree>
    <p:extLst>
      <p:ext uri="{BB962C8B-B14F-4D97-AF65-F5344CB8AC3E}">
        <p14:creationId xmlns:p14="http://schemas.microsoft.com/office/powerpoint/2010/main" val="28176390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BA66B7-1AFB-8A67-AFFE-1BF9AFF56B6C}"/>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C7D35D16-9DA4-4902-C97B-B7EC76A3130F}"/>
              </a:ext>
            </a:extLst>
          </p:cNvPr>
          <p:cNvGraphicFramePr>
            <a:graphicFrameLocks noGrp="1"/>
          </p:cNvGraphicFramePr>
          <p:nvPr>
            <p:extLst>
              <p:ext uri="{D42A27DB-BD31-4B8C-83A1-F6EECF244321}">
                <p14:modId xmlns:p14="http://schemas.microsoft.com/office/powerpoint/2010/main" val="3346082207"/>
              </p:ext>
            </p:extLst>
          </p:nvPr>
        </p:nvGraphicFramePr>
        <p:xfrm>
          <a:off x="222069" y="640080"/>
          <a:ext cx="8673737" cy="5907876"/>
        </p:xfrm>
        <a:graphic>
          <a:graphicData uri="http://schemas.openxmlformats.org/drawingml/2006/table">
            <a:tbl>
              <a:tblPr firstRow="1" bandRow="1">
                <a:tableStyleId>{22838BEF-8BB2-4498-84A7-C5851F593DF1}</a:tableStyleId>
              </a:tblPr>
              <a:tblGrid>
                <a:gridCol w="2530900">
                  <a:extLst>
                    <a:ext uri="{9D8B030D-6E8A-4147-A177-3AD203B41FA5}">
                      <a16:colId xmlns:a16="http://schemas.microsoft.com/office/drawing/2014/main" val="3567845816"/>
                    </a:ext>
                  </a:extLst>
                </a:gridCol>
                <a:gridCol w="4209689">
                  <a:extLst>
                    <a:ext uri="{9D8B030D-6E8A-4147-A177-3AD203B41FA5}">
                      <a16:colId xmlns:a16="http://schemas.microsoft.com/office/drawing/2014/main" val="2872934447"/>
                    </a:ext>
                  </a:extLst>
                </a:gridCol>
                <a:gridCol w="1933148">
                  <a:extLst>
                    <a:ext uri="{9D8B030D-6E8A-4147-A177-3AD203B41FA5}">
                      <a16:colId xmlns:a16="http://schemas.microsoft.com/office/drawing/2014/main" val="1987729145"/>
                    </a:ext>
                  </a:extLst>
                </a:gridCol>
              </a:tblGrid>
              <a:tr h="623553">
                <a:tc>
                  <a:txBody>
                    <a:bodyPr/>
                    <a:lstStyle/>
                    <a:p>
                      <a:pPr algn="ctr"/>
                      <a:r>
                        <a:rPr lang="en-US" dirty="0">
                          <a:latin typeface="Dreaming Outloud Pro" panose="03050502040302030504" pitchFamily="66" charset="77"/>
                          <a:cs typeface="Dreaming Outloud Pro" panose="03050502040302030504" pitchFamily="66" charset="77"/>
                        </a:rPr>
                        <a:t>Script</a:t>
                      </a:r>
                    </a:p>
                  </a:txBody>
                  <a:tcPr/>
                </a:tc>
                <a:tc>
                  <a:txBody>
                    <a:bodyPr/>
                    <a:lstStyle/>
                    <a:p>
                      <a:pPr algn="ctr"/>
                      <a:r>
                        <a:rPr lang="en-US" dirty="0">
                          <a:latin typeface="Dreaming Outloud Pro" panose="03050502040302030504" pitchFamily="66" charset="77"/>
                          <a:cs typeface="Dreaming Outloud Pro" panose="03050502040302030504" pitchFamily="66" charset="77"/>
                        </a:rPr>
                        <a:t>Sensory Experience</a:t>
                      </a:r>
                    </a:p>
                  </a:txBody>
                  <a:tcPr/>
                </a:tc>
                <a:tc>
                  <a:txBody>
                    <a:bodyPr/>
                    <a:lstStyle/>
                    <a:p>
                      <a:pPr algn="ctr"/>
                      <a:r>
                        <a:rPr lang="en-US" dirty="0">
                          <a:latin typeface="Dreaming Outloud Pro" panose="03050502040302030504" pitchFamily="66" charset="77"/>
                          <a:cs typeface="Dreaming Outloud Pro" panose="03050502040302030504" pitchFamily="66" charset="77"/>
                        </a:rPr>
                        <a:t>Makaton signs / symbols</a:t>
                      </a:r>
                    </a:p>
                  </a:txBody>
                  <a:tcPr/>
                </a:tc>
                <a:extLst>
                  <a:ext uri="{0D108BD9-81ED-4DB2-BD59-A6C34878D82A}">
                    <a16:rowId xmlns:a16="http://schemas.microsoft.com/office/drawing/2014/main" val="490495931"/>
                  </a:ext>
                </a:extLst>
              </a:tr>
              <a:tr h="1755932">
                <a:tc>
                  <a:txBody>
                    <a:bodyPr/>
                    <a:lstStyle/>
                    <a:p>
                      <a:r>
                        <a:rPr lang="en-US" sz="1800" dirty="0">
                          <a:latin typeface="Aptos" panose="020B0004020202020204" pitchFamily="34" charset="0"/>
                        </a:rPr>
                        <a:t>4. Samson told her three things which were not true:  To tie him up with new bowstrings</a:t>
                      </a:r>
                    </a:p>
                  </a:txBody>
                  <a:tcPr/>
                </a:tc>
                <a:tc>
                  <a:txBody>
                    <a:bodyPr/>
                    <a:lstStyle/>
                    <a:p>
                      <a:r>
                        <a:rPr lang="en-GB" sz="1400" i="0" kern="1200" dirty="0">
                          <a:solidFill>
                            <a:schemeClr val="dk1"/>
                          </a:solidFill>
                          <a:effectLst/>
                          <a:latin typeface="Dreaming Outloud Pro" panose="03050502040302030504" pitchFamily="66" charset="77"/>
                          <a:ea typeface="+mn-ea"/>
                          <a:cs typeface="Dreaming Outloud Pro" panose="03050502040302030504" pitchFamily="66" charset="77"/>
                        </a:rPr>
                        <a:t>Sensory experience: different thicknesses, colours and textures of string, wire, rope hanging downwards to run hands or feet through or to slowly pass over hands.  These could be tied to an umbrella which opens up over each person. </a:t>
                      </a:r>
                    </a:p>
                    <a:p>
                      <a:endParaRPr lang="en-GB" sz="1200" i="0" kern="1200" dirty="0">
                        <a:solidFill>
                          <a:schemeClr val="dk1"/>
                        </a:solidFill>
                        <a:effectLst/>
                        <a:latin typeface="Dreaming Outloud Pro" panose="03050502040302030504" pitchFamily="66" charset="77"/>
                        <a:ea typeface="+mn-ea"/>
                        <a:cs typeface="Dreaming Outloud Pro" panose="03050502040302030504" pitchFamily="66" charset="77"/>
                      </a:endParaRPr>
                    </a:p>
                    <a:p>
                      <a:endParaRPr lang="en-GB" sz="1200" i="0" kern="1200" dirty="0">
                        <a:solidFill>
                          <a:schemeClr val="dk1"/>
                        </a:solidFill>
                        <a:effectLst/>
                        <a:latin typeface="Dreaming Outloud Pro" panose="03050502040302030504" pitchFamily="66" charset="77"/>
                        <a:ea typeface="+mn-ea"/>
                        <a:cs typeface="Dreaming Outloud Pro" panose="03050502040302030504" pitchFamily="66" charset="77"/>
                      </a:endParaRPr>
                    </a:p>
                    <a:p>
                      <a:endParaRPr lang="en-GB" sz="1200" i="0" kern="1200" dirty="0">
                        <a:solidFill>
                          <a:schemeClr val="dk1"/>
                        </a:solidFill>
                        <a:effectLst/>
                        <a:latin typeface="Dreaming Outloud Pro" panose="03050502040302030504" pitchFamily="66" charset="77"/>
                        <a:ea typeface="+mn-ea"/>
                        <a:cs typeface="Dreaming Outloud Pro" panose="03050502040302030504" pitchFamily="66" charset="77"/>
                      </a:endParaRPr>
                    </a:p>
                  </a:txBody>
                  <a:tcPr/>
                </a:tc>
                <a:tc>
                  <a:txBody>
                    <a:bodyPr/>
                    <a:lstStyle/>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Truth</a:t>
                      </a: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Lie</a:t>
                      </a: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Tie</a:t>
                      </a:r>
                    </a:p>
                  </a:txBody>
                  <a:tcPr/>
                </a:tc>
                <a:extLst>
                  <a:ext uri="{0D108BD9-81ED-4DB2-BD59-A6C34878D82A}">
                    <a16:rowId xmlns:a16="http://schemas.microsoft.com/office/drawing/2014/main" val="3582597281"/>
                  </a:ext>
                </a:extLst>
              </a:tr>
              <a:tr h="1755932">
                <a:tc>
                  <a:txBody>
                    <a:bodyPr/>
                    <a:lstStyle/>
                    <a:p>
                      <a:r>
                        <a:rPr lang="en-US" sz="1800" dirty="0">
                          <a:latin typeface="Aptos" panose="020B0004020202020204" pitchFamily="34" charset="0"/>
                        </a:rPr>
                        <a:t>5. to tie him with rope</a:t>
                      </a:r>
                    </a:p>
                  </a:txBody>
                  <a:tcPr/>
                </a:tc>
                <a:tc>
                  <a:txBody>
                    <a:bodyPr/>
                    <a:lstStyle/>
                    <a:p>
                      <a:r>
                        <a:rPr lang="en-US" sz="1400" i="0" dirty="0">
                          <a:latin typeface="Dreaming Outloud Pro" panose="03050502040302030504" pitchFamily="66" charset="77"/>
                          <a:cs typeface="Dreaming Outloud Pro" panose="03050502040302030504" pitchFamily="66" charset="77"/>
                        </a:rPr>
                        <a:t>Sensory experience: a thick piece of rope wrap it around each persons arms or legs if they are okay with that.  </a:t>
                      </a:r>
                    </a:p>
                    <a:p>
                      <a:endParaRPr lang="en-US" sz="1400" i="0" dirty="0">
                        <a:latin typeface="Dreaming Outloud Pro" panose="03050502040302030504" pitchFamily="66" charset="77"/>
                        <a:cs typeface="Dreaming Outloud Pro" panose="03050502040302030504" pitchFamily="66" charset="77"/>
                      </a:endParaRPr>
                    </a:p>
                    <a:p>
                      <a:endParaRPr lang="en-US" sz="1400" i="0" dirty="0">
                        <a:latin typeface="Dreaming Outloud Pro" panose="03050502040302030504" pitchFamily="66" charset="77"/>
                        <a:cs typeface="Dreaming Outloud Pro" panose="03050502040302030504" pitchFamily="66" charset="77"/>
                      </a:endParaRPr>
                    </a:p>
                  </a:txBody>
                  <a:tcPr/>
                </a:tc>
                <a:tc>
                  <a:txBody>
                    <a:bodyPr/>
                    <a:lstStyle/>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Tie </a:t>
                      </a: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Rope</a:t>
                      </a:r>
                    </a:p>
                  </a:txBody>
                  <a:tcPr/>
                </a:tc>
                <a:extLst>
                  <a:ext uri="{0D108BD9-81ED-4DB2-BD59-A6C34878D82A}">
                    <a16:rowId xmlns:a16="http://schemas.microsoft.com/office/drawing/2014/main" val="4103180166"/>
                  </a:ext>
                </a:extLst>
              </a:tr>
              <a:tr h="1755932">
                <a:tc>
                  <a:txBody>
                    <a:bodyPr/>
                    <a:lstStyle/>
                    <a:p>
                      <a:r>
                        <a:rPr lang="en-US" sz="1800" dirty="0">
                          <a:latin typeface="Aptos" panose="020B0004020202020204" pitchFamily="34" charset="0"/>
                        </a:rPr>
                        <a:t>6. and to tie his hair in a loom… but he broke them all. </a:t>
                      </a:r>
                    </a:p>
                  </a:txBody>
                  <a:tcPr/>
                </a:tc>
                <a:tc>
                  <a:txBody>
                    <a:bodyPr/>
                    <a:lstStyle/>
                    <a:p>
                      <a:r>
                        <a:rPr lang="en-US" sz="1400" i="0" dirty="0">
                          <a:latin typeface="Dreaming Outloud Pro" panose="03050502040302030504" pitchFamily="66" charset="77"/>
                          <a:cs typeface="Dreaming Outloud Pro" panose="03050502040302030504" pitchFamily="66" charset="77"/>
                        </a:rPr>
                        <a:t>Sensory experience: plat lengths of ribbon in different colours.   Or weave them in and out of a prepared simple loom.  </a:t>
                      </a:r>
                    </a:p>
                    <a:p>
                      <a:endParaRPr lang="en-US" sz="1400" i="0" dirty="0">
                        <a:latin typeface="Dreaming Outloud Pro" panose="03050502040302030504" pitchFamily="66" charset="77"/>
                        <a:cs typeface="Dreaming Outloud Pro" panose="03050502040302030504" pitchFamily="66" charset="77"/>
                      </a:endParaRPr>
                    </a:p>
                    <a:p>
                      <a:endParaRPr lang="en-US" sz="1400" i="0" dirty="0">
                        <a:latin typeface="Dreaming Outloud Pro" panose="03050502040302030504" pitchFamily="66" charset="77"/>
                        <a:cs typeface="Dreaming Outloud Pro" panose="03050502040302030504" pitchFamily="66" charset="77"/>
                      </a:endParaRPr>
                    </a:p>
                  </a:txBody>
                  <a:tcPr/>
                </a:tc>
                <a:tc>
                  <a:txBody>
                    <a:bodyPr/>
                    <a:lstStyle/>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Hair</a:t>
                      </a: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Break </a:t>
                      </a:r>
                    </a:p>
                  </a:txBody>
                  <a:tcPr/>
                </a:tc>
                <a:extLst>
                  <a:ext uri="{0D108BD9-81ED-4DB2-BD59-A6C34878D82A}">
                    <a16:rowId xmlns:a16="http://schemas.microsoft.com/office/drawing/2014/main" val="3759767738"/>
                  </a:ext>
                </a:extLst>
              </a:tr>
            </a:tbl>
          </a:graphicData>
        </a:graphic>
      </p:graphicFrame>
      <p:sp>
        <p:nvSpPr>
          <p:cNvPr id="5" name="TextBox 4">
            <a:extLst>
              <a:ext uri="{FF2B5EF4-FFF2-40B4-BE49-F238E27FC236}">
                <a16:creationId xmlns:a16="http://schemas.microsoft.com/office/drawing/2014/main" id="{08702B6C-FF41-C13F-41C5-187A2AFAF790}"/>
              </a:ext>
            </a:extLst>
          </p:cNvPr>
          <p:cNvSpPr txBox="1"/>
          <p:nvPr/>
        </p:nvSpPr>
        <p:spPr>
          <a:xfrm>
            <a:off x="117567" y="126152"/>
            <a:ext cx="6936377" cy="400110"/>
          </a:xfrm>
          <a:prstGeom prst="rect">
            <a:avLst/>
          </a:prstGeom>
          <a:noFill/>
        </p:spPr>
        <p:txBody>
          <a:bodyPr wrap="square" rtlCol="0">
            <a:spAutoFit/>
          </a:bodyPr>
          <a:lstStyle/>
          <a:p>
            <a:pPr algn="ctr"/>
            <a:r>
              <a:rPr lang="en-US" sz="2000" b="1" dirty="0">
                <a:latin typeface="Dreaming Outloud Pro" panose="03050502040302030504" pitchFamily="66" charset="77"/>
                <a:cs typeface="Dreaming Outloud Pro" panose="03050502040302030504" pitchFamily="66" charset="77"/>
              </a:rPr>
              <a:t>Samson Sensory Story– Judges 13-16</a:t>
            </a:r>
          </a:p>
        </p:txBody>
      </p:sp>
      <p:pic>
        <p:nvPicPr>
          <p:cNvPr id="6" name="Picture 5" descr="A blue sign with white text&#10;&#10;AI-generated content may be incorrect.">
            <a:extLst>
              <a:ext uri="{FF2B5EF4-FFF2-40B4-BE49-F238E27FC236}">
                <a16:creationId xmlns:a16="http://schemas.microsoft.com/office/drawing/2014/main" id="{A68A9D22-AE6B-B40F-38C6-2EC7359D6472}"/>
              </a:ext>
            </a:extLst>
          </p:cNvPr>
          <p:cNvPicPr>
            <a:picLocks noChangeAspect="1"/>
          </p:cNvPicPr>
          <p:nvPr/>
        </p:nvPicPr>
        <p:blipFill>
          <a:blip r:embed="rId2"/>
          <a:stretch>
            <a:fillRect/>
          </a:stretch>
        </p:blipFill>
        <p:spPr>
          <a:xfrm>
            <a:off x="6731000" y="0"/>
            <a:ext cx="2413000" cy="533400"/>
          </a:xfrm>
          <a:prstGeom prst="rect">
            <a:avLst/>
          </a:prstGeom>
        </p:spPr>
      </p:pic>
    </p:spTree>
    <p:extLst>
      <p:ext uri="{BB962C8B-B14F-4D97-AF65-F5344CB8AC3E}">
        <p14:creationId xmlns:p14="http://schemas.microsoft.com/office/powerpoint/2010/main" val="28877327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FA8D57-853D-E4F6-8054-F07AC4FA7B44}"/>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B9B0CCF2-108E-4747-481D-D959561DF0B0}"/>
              </a:ext>
            </a:extLst>
          </p:cNvPr>
          <p:cNvGraphicFramePr>
            <a:graphicFrameLocks noGrp="1"/>
          </p:cNvGraphicFramePr>
          <p:nvPr>
            <p:extLst>
              <p:ext uri="{D42A27DB-BD31-4B8C-83A1-F6EECF244321}">
                <p14:modId xmlns:p14="http://schemas.microsoft.com/office/powerpoint/2010/main" val="704456787"/>
              </p:ext>
            </p:extLst>
          </p:nvPr>
        </p:nvGraphicFramePr>
        <p:xfrm>
          <a:off x="222069" y="640080"/>
          <a:ext cx="8673737" cy="5992652"/>
        </p:xfrm>
        <a:graphic>
          <a:graphicData uri="http://schemas.openxmlformats.org/drawingml/2006/table">
            <a:tbl>
              <a:tblPr firstRow="1" bandRow="1">
                <a:tableStyleId>{22838BEF-8BB2-4498-84A7-C5851F593DF1}</a:tableStyleId>
              </a:tblPr>
              <a:tblGrid>
                <a:gridCol w="2530900">
                  <a:extLst>
                    <a:ext uri="{9D8B030D-6E8A-4147-A177-3AD203B41FA5}">
                      <a16:colId xmlns:a16="http://schemas.microsoft.com/office/drawing/2014/main" val="3567845816"/>
                    </a:ext>
                  </a:extLst>
                </a:gridCol>
                <a:gridCol w="4209689">
                  <a:extLst>
                    <a:ext uri="{9D8B030D-6E8A-4147-A177-3AD203B41FA5}">
                      <a16:colId xmlns:a16="http://schemas.microsoft.com/office/drawing/2014/main" val="2872934447"/>
                    </a:ext>
                  </a:extLst>
                </a:gridCol>
                <a:gridCol w="1933148">
                  <a:extLst>
                    <a:ext uri="{9D8B030D-6E8A-4147-A177-3AD203B41FA5}">
                      <a16:colId xmlns:a16="http://schemas.microsoft.com/office/drawing/2014/main" val="1987729145"/>
                    </a:ext>
                  </a:extLst>
                </a:gridCol>
              </a:tblGrid>
              <a:tr h="623553">
                <a:tc>
                  <a:txBody>
                    <a:bodyPr/>
                    <a:lstStyle/>
                    <a:p>
                      <a:pPr algn="ctr"/>
                      <a:r>
                        <a:rPr lang="en-US" dirty="0">
                          <a:latin typeface="Dreaming Outloud Pro" panose="03050502040302030504" pitchFamily="66" charset="77"/>
                          <a:cs typeface="Dreaming Outloud Pro" panose="03050502040302030504" pitchFamily="66" charset="77"/>
                        </a:rPr>
                        <a:t>Script</a:t>
                      </a:r>
                    </a:p>
                  </a:txBody>
                  <a:tcPr/>
                </a:tc>
                <a:tc>
                  <a:txBody>
                    <a:bodyPr/>
                    <a:lstStyle/>
                    <a:p>
                      <a:pPr algn="ctr"/>
                      <a:r>
                        <a:rPr lang="en-US" dirty="0">
                          <a:latin typeface="Dreaming Outloud Pro" panose="03050502040302030504" pitchFamily="66" charset="77"/>
                          <a:cs typeface="Dreaming Outloud Pro" panose="03050502040302030504" pitchFamily="66" charset="77"/>
                        </a:rPr>
                        <a:t>Sensory Experience</a:t>
                      </a:r>
                    </a:p>
                  </a:txBody>
                  <a:tcPr/>
                </a:tc>
                <a:tc>
                  <a:txBody>
                    <a:bodyPr/>
                    <a:lstStyle/>
                    <a:p>
                      <a:pPr algn="ctr"/>
                      <a:r>
                        <a:rPr lang="en-US" dirty="0">
                          <a:latin typeface="Dreaming Outloud Pro" panose="03050502040302030504" pitchFamily="66" charset="77"/>
                          <a:cs typeface="Dreaming Outloud Pro" panose="03050502040302030504" pitchFamily="66" charset="77"/>
                        </a:rPr>
                        <a:t>Makaton signs / symbols</a:t>
                      </a:r>
                    </a:p>
                  </a:txBody>
                  <a:tcPr/>
                </a:tc>
                <a:extLst>
                  <a:ext uri="{0D108BD9-81ED-4DB2-BD59-A6C34878D82A}">
                    <a16:rowId xmlns:a16="http://schemas.microsoft.com/office/drawing/2014/main" val="490495931"/>
                  </a:ext>
                </a:extLst>
              </a:tr>
              <a:tr h="17559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latin typeface="Aptos" panose="020B0004020202020204" pitchFamily="34" charset="0"/>
                        </a:rPr>
                        <a:t>7. Finally, Samson told her the secret of his strength was his long hair. Delilah shaved off his long hair.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i="0" dirty="0">
                          <a:latin typeface="Dreaming Outloud Pro" panose="03050502040302030504" pitchFamily="66" charset="77"/>
                          <a:cs typeface="Dreaming Outloud Pro" panose="03050502040302030504" pitchFamily="66" charset="77"/>
                        </a:rPr>
                        <a:t>Sensory experience: battery massager to mimic shaving, place on persons arm or wherever they can tolerate.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i="0" dirty="0">
                          <a:latin typeface="Dreaming Outloud Pro" panose="03050502040302030504" pitchFamily="66" charset="77"/>
                          <a:cs typeface="Dreaming Outloud Pro" panose="03050502040302030504" pitchFamily="66" charset="77"/>
                        </a:rPr>
                        <a:t>Alternatively, string or wool strands hanging from a </a:t>
                      </a:r>
                      <a:r>
                        <a:rPr lang="en-US" sz="1400" i="0" dirty="0" err="1">
                          <a:latin typeface="Dreaming Outloud Pro" panose="03050502040302030504" pitchFamily="66" charset="77"/>
                          <a:cs typeface="Dreaming Outloud Pro" panose="03050502040302030504" pitchFamily="66" charset="77"/>
                        </a:rPr>
                        <a:t>coathanger</a:t>
                      </a:r>
                      <a:r>
                        <a:rPr lang="en-US" sz="1400" i="0" dirty="0">
                          <a:latin typeface="Dreaming Outloud Pro" panose="03050502040302030504" pitchFamily="66" charset="77"/>
                          <a:cs typeface="Dreaming Outloud Pro" panose="03050502040302030504" pitchFamily="66" charset="77"/>
                        </a:rPr>
                        <a:t>, umbrella or hoop and cut them so they fall onto the person’s hands. </a:t>
                      </a:r>
                    </a:p>
                    <a:p>
                      <a:r>
                        <a:rPr lang="en-GB" sz="1400" i="0" kern="1200" dirty="0">
                          <a:solidFill>
                            <a:schemeClr val="dk1"/>
                          </a:solidFill>
                          <a:effectLst/>
                          <a:latin typeface="Dreaming Outloud Pro" panose="03050502040302030504" pitchFamily="66" charset="77"/>
                          <a:ea typeface="+mn-ea"/>
                          <a:cs typeface="Dreaming Outloud Pro" panose="03050502040302030504" pitchFamily="66" charset="77"/>
                        </a:rPr>
                        <a:t>	</a:t>
                      </a:r>
                    </a:p>
                    <a:p>
                      <a:endParaRPr lang="en-GB" sz="1400" i="0" kern="1200" dirty="0">
                        <a:solidFill>
                          <a:schemeClr val="dk1"/>
                        </a:solidFill>
                        <a:effectLst/>
                        <a:latin typeface="Dreaming Outloud Pro" panose="03050502040302030504" pitchFamily="66" charset="77"/>
                        <a:ea typeface="+mn-ea"/>
                        <a:cs typeface="Dreaming Outloud Pro" panose="03050502040302030504" pitchFamily="66" charset="77"/>
                      </a:endParaRPr>
                    </a:p>
                  </a:txBody>
                  <a:tcPr/>
                </a:tc>
                <a:tc>
                  <a:txBody>
                    <a:bodyPr/>
                    <a:lstStyle/>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Secret</a:t>
                      </a: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Hair</a:t>
                      </a: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Cut</a:t>
                      </a:r>
                    </a:p>
                  </a:txBody>
                  <a:tcPr/>
                </a:tc>
                <a:extLst>
                  <a:ext uri="{0D108BD9-81ED-4DB2-BD59-A6C34878D82A}">
                    <a16:rowId xmlns:a16="http://schemas.microsoft.com/office/drawing/2014/main" val="3582597281"/>
                  </a:ext>
                </a:extLst>
              </a:tr>
              <a:tr h="1755932">
                <a:tc>
                  <a:txBody>
                    <a:bodyPr/>
                    <a:lstStyle/>
                    <a:p>
                      <a:r>
                        <a:rPr lang="en-US" sz="1800" dirty="0">
                          <a:latin typeface="Aptos" panose="020B0004020202020204" pitchFamily="34" charset="0"/>
                        </a:rPr>
                        <a:t>8. Samson woke up - his strength had gone. The enemies blinded him, and made him a slave. </a:t>
                      </a:r>
                    </a:p>
                  </a:txBody>
                  <a:tcPr/>
                </a:tc>
                <a:tc>
                  <a:txBody>
                    <a:bodyPr/>
                    <a:lstStyle/>
                    <a:p>
                      <a:r>
                        <a:rPr lang="en-US" sz="1400" i="0" dirty="0">
                          <a:latin typeface="Dreaming Outloud Pro" panose="03050502040302030504" pitchFamily="66" charset="77"/>
                          <a:cs typeface="Dreaming Outloud Pro" panose="03050502040302030504" pitchFamily="66" charset="77"/>
                        </a:rPr>
                        <a:t>Sensory experience:  A dark fabric pulled over both your heads to experience the darkness of blindness.  Hiding under fabric brings the sensory world into a much closer and intimate experience. </a:t>
                      </a:r>
                    </a:p>
                    <a:p>
                      <a:endParaRPr lang="en-US" sz="1400" i="0" dirty="0">
                        <a:latin typeface="Dreaming Outloud Pro" panose="03050502040302030504" pitchFamily="66" charset="77"/>
                        <a:cs typeface="Dreaming Outloud Pro" panose="03050502040302030504" pitchFamily="66" charset="77"/>
                      </a:endParaRPr>
                    </a:p>
                    <a:p>
                      <a:endParaRPr lang="en-US" sz="1400" i="0" dirty="0">
                        <a:latin typeface="Dreaming Outloud Pro" panose="03050502040302030504" pitchFamily="66" charset="77"/>
                        <a:cs typeface="Dreaming Outloud Pro" panose="03050502040302030504" pitchFamily="66" charset="77"/>
                      </a:endParaRPr>
                    </a:p>
                    <a:p>
                      <a:endParaRPr lang="en-US" sz="1400" i="0" dirty="0">
                        <a:latin typeface="Dreaming Outloud Pro" panose="03050502040302030504" pitchFamily="66" charset="77"/>
                        <a:cs typeface="Dreaming Outloud Pro" panose="03050502040302030504" pitchFamily="66" charset="77"/>
                      </a:endParaRPr>
                    </a:p>
                    <a:p>
                      <a:endParaRPr lang="en-US" sz="1400" i="0" dirty="0">
                        <a:latin typeface="Dreaming Outloud Pro" panose="03050502040302030504" pitchFamily="66" charset="77"/>
                        <a:cs typeface="Dreaming Outloud Pro" panose="03050502040302030504" pitchFamily="66" charset="77"/>
                      </a:endParaRPr>
                    </a:p>
                  </a:txBody>
                  <a:tcPr/>
                </a:tc>
                <a:tc>
                  <a:txBody>
                    <a:bodyPr/>
                    <a:lstStyle/>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Wake </a:t>
                      </a: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Gone </a:t>
                      </a: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Blind</a:t>
                      </a:r>
                    </a:p>
                  </a:txBody>
                  <a:tcPr/>
                </a:tc>
                <a:extLst>
                  <a:ext uri="{0D108BD9-81ED-4DB2-BD59-A6C34878D82A}">
                    <a16:rowId xmlns:a16="http://schemas.microsoft.com/office/drawing/2014/main" val="4103180166"/>
                  </a:ext>
                </a:extLst>
              </a:tr>
              <a:tr h="1755932">
                <a:tc>
                  <a:txBody>
                    <a:bodyPr/>
                    <a:lstStyle/>
                    <a:p>
                      <a:r>
                        <a:rPr lang="en-US" sz="1800" dirty="0">
                          <a:latin typeface="Aptos" panose="020B0004020202020204" pitchFamily="34" charset="0"/>
                        </a:rPr>
                        <a:t>9. When Samson’s hair grew back, he prayed to God, and pushed down the building. All the enemies died. </a:t>
                      </a:r>
                    </a:p>
                  </a:txBody>
                  <a:tcPr/>
                </a:tc>
                <a:tc>
                  <a:txBody>
                    <a:bodyPr/>
                    <a:lstStyle/>
                    <a:p>
                      <a:r>
                        <a:rPr lang="en-US" sz="1400" i="0" dirty="0">
                          <a:latin typeface="Dreaming Outloud Pro" panose="03050502040302030504" pitchFamily="66" charset="77"/>
                          <a:cs typeface="Dreaming Outloud Pro" panose="03050502040302030504" pitchFamily="66" charset="77"/>
                        </a:rPr>
                        <a:t>Sensory experience: under the dark fabric, bring or build a tower of bricks and in the darkness knock them down.  </a:t>
                      </a:r>
                    </a:p>
                    <a:p>
                      <a:r>
                        <a:rPr lang="en-US" sz="1400" i="0" dirty="0">
                          <a:latin typeface="Dreaming Outloud Pro" panose="03050502040302030504" pitchFamily="66" charset="77"/>
                          <a:cs typeface="Dreaming Outloud Pro" panose="03050502040302030504" pitchFamily="66" charset="77"/>
                        </a:rPr>
                        <a:t>Or use just sound of something being built and them crashing down. (online or record it on a button yourself) </a:t>
                      </a:r>
                    </a:p>
                    <a:p>
                      <a:endParaRPr lang="en-US" sz="1400" i="0" dirty="0">
                        <a:latin typeface="Dreaming Outloud Pro" panose="03050502040302030504" pitchFamily="66" charset="77"/>
                        <a:cs typeface="Dreaming Outloud Pro" panose="03050502040302030504" pitchFamily="66" charset="77"/>
                      </a:endParaRPr>
                    </a:p>
                  </a:txBody>
                  <a:tcPr/>
                </a:tc>
                <a:tc>
                  <a:txBody>
                    <a:bodyPr/>
                    <a:lstStyle/>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Hair</a:t>
                      </a: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Pray</a:t>
                      </a:r>
                    </a:p>
                    <a:p>
                      <a:pPr marL="285750" indent="-285750">
                        <a:buFont typeface="Arial" panose="020B0604020202020204" pitchFamily="34" charset="0"/>
                        <a:buChar char="•"/>
                      </a:pPr>
                      <a:r>
                        <a:rPr lang="en-US" dirty="0">
                          <a:latin typeface="Dreaming Outloud Pro" panose="03050502040302030504" pitchFamily="66" charset="77"/>
                          <a:cs typeface="Dreaming Outloud Pro" panose="03050502040302030504" pitchFamily="66" charset="77"/>
                        </a:rPr>
                        <a:t>Break </a:t>
                      </a:r>
                    </a:p>
                  </a:txBody>
                  <a:tcPr/>
                </a:tc>
                <a:extLst>
                  <a:ext uri="{0D108BD9-81ED-4DB2-BD59-A6C34878D82A}">
                    <a16:rowId xmlns:a16="http://schemas.microsoft.com/office/drawing/2014/main" val="3759767738"/>
                  </a:ext>
                </a:extLst>
              </a:tr>
            </a:tbl>
          </a:graphicData>
        </a:graphic>
      </p:graphicFrame>
      <p:sp>
        <p:nvSpPr>
          <p:cNvPr id="5" name="TextBox 4">
            <a:extLst>
              <a:ext uri="{FF2B5EF4-FFF2-40B4-BE49-F238E27FC236}">
                <a16:creationId xmlns:a16="http://schemas.microsoft.com/office/drawing/2014/main" id="{96D49E09-7CB3-BBE5-F8DA-222A218E6FD2}"/>
              </a:ext>
            </a:extLst>
          </p:cNvPr>
          <p:cNvSpPr txBox="1"/>
          <p:nvPr/>
        </p:nvSpPr>
        <p:spPr>
          <a:xfrm>
            <a:off x="117567" y="126152"/>
            <a:ext cx="6936377" cy="400110"/>
          </a:xfrm>
          <a:prstGeom prst="rect">
            <a:avLst/>
          </a:prstGeom>
          <a:noFill/>
        </p:spPr>
        <p:txBody>
          <a:bodyPr wrap="square" rtlCol="0">
            <a:spAutoFit/>
          </a:bodyPr>
          <a:lstStyle/>
          <a:p>
            <a:pPr algn="ctr"/>
            <a:r>
              <a:rPr lang="en-US" sz="2000" b="1" dirty="0">
                <a:latin typeface="Dreaming Outloud Pro" panose="03050502040302030504" pitchFamily="66" charset="77"/>
                <a:cs typeface="Dreaming Outloud Pro" panose="03050502040302030504" pitchFamily="66" charset="77"/>
              </a:rPr>
              <a:t>Samson Sensory Story– Judges 13-16</a:t>
            </a:r>
          </a:p>
        </p:txBody>
      </p:sp>
      <p:pic>
        <p:nvPicPr>
          <p:cNvPr id="6" name="Picture 5" descr="A blue sign with white text&#10;&#10;AI-generated content may be incorrect.">
            <a:extLst>
              <a:ext uri="{FF2B5EF4-FFF2-40B4-BE49-F238E27FC236}">
                <a16:creationId xmlns:a16="http://schemas.microsoft.com/office/drawing/2014/main" id="{406A9ED8-B31C-8712-E605-58901F4A10AB}"/>
              </a:ext>
            </a:extLst>
          </p:cNvPr>
          <p:cNvPicPr>
            <a:picLocks noChangeAspect="1"/>
          </p:cNvPicPr>
          <p:nvPr/>
        </p:nvPicPr>
        <p:blipFill>
          <a:blip r:embed="rId2"/>
          <a:stretch>
            <a:fillRect/>
          </a:stretch>
        </p:blipFill>
        <p:spPr>
          <a:xfrm>
            <a:off x="6731000" y="0"/>
            <a:ext cx="2413000" cy="533400"/>
          </a:xfrm>
          <a:prstGeom prst="rect">
            <a:avLst/>
          </a:prstGeom>
        </p:spPr>
      </p:pic>
    </p:spTree>
    <p:extLst>
      <p:ext uri="{BB962C8B-B14F-4D97-AF65-F5344CB8AC3E}">
        <p14:creationId xmlns:p14="http://schemas.microsoft.com/office/powerpoint/2010/main" val="4081204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72824F-FAEB-B6DE-30FC-4AEC013F6799}"/>
            </a:ext>
          </a:extLst>
        </p:cNvPr>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9B5B2E80-A114-8F42-5474-484564321FFC}"/>
              </a:ext>
            </a:extLst>
          </p:cNvPr>
          <p:cNvGraphicFramePr>
            <a:graphicFrameLocks noGrp="1"/>
          </p:cNvGraphicFramePr>
          <p:nvPr>
            <p:extLst>
              <p:ext uri="{D42A27DB-BD31-4B8C-83A1-F6EECF244321}">
                <p14:modId xmlns:p14="http://schemas.microsoft.com/office/powerpoint/2010/main" val="1377173486"/>
              </p:ext>
            </p:extLst>
          </p:nvPr>
        </p:nvGraphicFramePr>
        <p:xfrm>
          <a:off x="280851" y="1228635"/>
          <a:ext cx="8582298" cy="3413760"/>
        </p:xfrm>
        <a:graphic>
          <a:graphicData uri="http://schemas.openxmlformats.org/drawingml/2006/table">
            <a:tbl>
              <a:tblPr firstRow="1" bandRow="1">
                <a:tableStyleId>{22838BEF-8BB2-4498-84A7-C5851F593DF1}</a:tableStyleId>
              </a:tblPr>
              <a:tblGrid>
                <a:gridCol w="8582298">
                  <a:extLst>
                    <a:ext uri="{9D8B030D-6E8A-4147-A177-3AD203B41FA5}">
                      <a16:colId xmlns:a16="http://schemas.microsoft.com/office/drawing/2014/main" val="4156944467"/>
                    </a:ext>
                  </a:extLst>
                </a:gridCol>
              </a:tblGrid>
              <a:tr h="0">
                <a:tc>
                  <a:txBody>
                    <a:bodyPr/>
                    <a:lstStyle/>
                    <a:p>
                      <a:r>
                        <a:rPr lang="en-US" sz="1200" b="1" kern="1200" dirty="0">
                          <a:solidFill>
                            <a:schemeClr val="dk1"/>
                          </a:solidFill>
                          <a:effectLst/>
                          <a:latin typeface="Aptos" panose="020B0004020202020204" pitchFamily="34" charset="0"/>
                          <a:ea typeface="+mn-ea"/>
                          <a:cs typeface="+mn-cs"/>
                        </a:rPr>
                        <a:t>Going Deeper:</a:t>
                      </a:r>
                    </a:p>
                    <a:p>
                      <a:r>
                        <a:rPr lang="en-GB" sz="1200" b="1" kern="1200" dirty="0">
                          <a:solidFill>
                            <a:schemeClr val="dk1"/>
                          </a:solidFill>
                          <a:effectLst/>
                          <a:latin typeface="Aptos" panose="020B0004020202020204" pitchFamily="34" charset="0"/>
                          <a:ea typeface="+mn-ea"/>
                          <a:cs typeface="+mn-cs"/>
                        </a:rPr>
                        <a:t>Key teaching point: The people cried out to God and he sent them a rescuer.  </a:t>
                      </a:r>
                    </a:p>
                    <a:p>
                      <a:endParaRPr lang="en-GB" sz="1200" b="1" kern="1200" dirty="0">
                        <a:solidFill>
                          <a:schemeClr val="dk1"/>
                        </a:solidFill>
                        <a:effectLst/>
                        <a:latin typeface="Aptos" panose="020B0004020202020204" pitchFamily="34" charset="0"/>
                        <a:ea typeface="+mn-ea"/>
                        <a:cs typeface="+mn-cs"/>
                      </a:endParaRPr>
                    </a:p>
                    <a:p>
                      <a:r>
                        <a:rPr lang="en-GB" sz="1200" b="1" kern="1200" dirty="0">
                          <a:solidFill>
                            <a:schemeClr val="dk1"/>
                          </a:solidFill>
                          <a:effectLst/>
                          <a:latin typeface="Aptos" panose="020B0004020202020204" pitchFamily="34" charset="0"/>
                          <a:ea typeface="+mn-ea"/>
                          <a:cs typeface="+mn-cs"/>
                        </a:rPr>
                        <a:t>1.	When God’s people remembered him, they were safe and happy</a:t>
                      </a:r>
                    </a:p>
                    <a:p>
                      <a:r>
                        <a:rPr lang="en-GB" sz="1200" b="1" kern="1200" dirty="0">
                          <a:solidFill>
                            <a:schemeClr val="dk1"/>
                          </a:solidFill>
                          <a:effectLst/>
                          <a:latin typeface="Aptos" panose="020B0004020202020204" pitchFamily="34" charset="0"/>
                          <a:ea typeface="+mn-ea"/>
                          <a:cs typeface="+mn-cs"/>
                        </a:rPr>
                        <a:t>2.	The people forgot God, and everything went wrong.  </a:t>
                      </a:r>
                    </a:p>
                    <a:p>
                      <a:r>
                        <a:rPr lang="en-GB" sz="1200" b="1" kern="1200" dirty="0">
                          <a:solidFill>
                            <a:schemeClr val="dk1"/>
                          </a:solidFill>
                          <a:effectLst/>
                          <a:latin typeface="Aptos" panose="020B0004020202020204" pitchFamily="34" charset="0"/>
                          <a:ea typeface="+mn-ea"/>
                          <a:cs typeface="+mn-cs"/>
                        </a:rPr>
                        <a:t>3.	Then they prayed and cried out to God for a rescuer.                      </a:t>
                      </a:r>
                    </a:p>
                    <a:p>
                      <a:endParaRPr lang="en-GB" sz="1200" b="1" kern="1200" dirty="0">
                        <a:solidFill>
                          <a:schemeClr val="dk1"/>
                        </a:solidFill>
                        <a:effectLst/>
                        <a:latin typeface="Aptos" panose="020B0004020202020204" pitchFamily="34" charset="0"/>
                        <a:ea typeface="+mn-ea"/>
                        <a:cs typeface="+mn-cs"/>
                      </a:endParaRPr>
                    </a:p>
                  </a:txBody>
                  <a:tcPr/>
                </a:tc>
                <a:extLst>
                  <a:ext uri="{0D108BD9-81ED-4DB2-BD59-A6C34878D82A}">
                    <a16:rowId xmlns:a16="http://schemas.microsoft.com/office/drawing/2014/main" val="76999282"/>
                  </a:ext>
                </a:extLst>
              </a:tr>
              <a:tr h="370840">
                <a:tc>
                  <a:txBody>
                    <a:bodyPr/>
                    <a:lstStyle/>
                    <a:p>
                      <a:r>
                        <a:rPr lang="en-US" sz="1600" kern="1200" dirty="0">
                          <a:solidFill>
                            <a:schemeClr val="dk1"/>
                          </a:solidFill>
                          <a:effectLst/>
                          <a:latin typeface="+mn-lt"/>
                          <a:ea typeface="+mn-ea"/>
                          <a:cs typeface="+mn-cs"/>
                        </a:rPr>
                        <a:t>Deeper teaching: </a:t>
                      </a:r>
                      <a:endParaRPr lang="en-GB" sz="1600" kern="1200" dirty="0">
                        <a:solidFill>
                          <a:schemeClr val="dk1"/>
                        </a:solidFill>
                        <a:effectLst/>
                        <a:latin typeface="+mn-lt"/>
                        <a:ea typeface="+mn-ea"/>
                        <a:cs typeface="+mn-cs"/>
                      </a:endParaRPr>
                    </a:p>
                    <a:p>
                      <a:r>
                        <a:rPr lang="en-US" sz="1600" kern="1200" dirty="0">
                          <a:solidFill>
                            <a:schemeClr val="dk1"/>
                          </a:solidFill>
                          <a:effectLst/>
                          <a:latin typeface="+mn-lt"/>
                          <a:ea typeface="+mn-ea"/>
                          <a:cs typeface="+mn-cs"/>
                        </a:rPr>
                        <a:t>Samson was born to be a special person used by God to rescue his people.  In a time of trouble for Israel when they kept being invaded and attacked.  God loved them, but couldn’t help them when they turned away from him.  He sent a series of Judges to ‘save’ his people when they did turn to him, and often they had peace again.  But Samson and the other Judges eventually died. And God’s people slipped into their old ways.    Later, God sent a rescuer for everyone, for all time, because he loves them too.  This is Jesus.  Jesus died for our rescue, but came alive again.  This means he is alive forever.  We only need one rescuer for all time and all people.  Jesus Christ. </a:t>
                      </a:r>
                      <a:endParaRPr lang="en-US" sz="1600" dirty="0">
                        <a:latin typeface="Aptos" panose="020B0004020202020204" pitchFamily="34" charset="0"/>
                      </a:endParaRPr>
                    </a:p>
                  </a:txBody>
                  <a:tcPr/>
                </a:tc>
                <a:extLst>
                  <a:ext uri="{0D108BD9-81ED-4DB2-BD59-A6C34878D82A}">
                    <a16:rowId xmlns:a16="http://schemas.microsoft.com/office/drawing/2014/main" val="212265989"/>
                  </a:ext>
                </a:extLst>
              </a:tr>
            </a:tbl>
          </a:graphicData>
        </a:graphic>
      </p:graphicFrame>
      <p:sp>
        <p:nvSpPr>
          <p:cNvPr id="6" name="TextBox 5">
            <a:extLst>
              <a:ext uri="{FF2B5EF4-FFF2-40B4-BE49-F238E27FC236}">
                <a16:creationId xmlns:a16="http://schemas.microsoft.com/office/drawing/2014/main" id="{255A14B5-5484-7745-4977-BFA02F689C75}"/>
              </a:ext>
            </a:extLst>
          </p:cNvPr>
          <p:cNvSpPr txBox="1"/>
          <p:nvPr/>
        </p:nvSpPr>
        <p:spPr>
          <a:xfrm>
            <a:off x="117567" y="126152"/>
            <a:ext cx="6936377" cy="400110"/>
          </a:xfrm>
          <a:prstGeom prst="rect">
            <a:avLst/>
          </a:prstGeom>
          <a:noFill/>
        </p:spPr>
        <p:txBody>
          <a:bodyPr wrap="square" rtlCol="0">
            <a:spAutoFit/>
          </a:bodyPr>
          <a:lstStyle/>
          <a:p>
            <a:pPr algn="ctr"/>
            <a:r>
              <a:rPr lang="en-US" sz="2000" b="1" dirty="0">
                <a:latin typeface="Dreaming Outloud Pro" panose="03050502040302030504" pitchFamily="66" charset="77"/>
                <a:cs typeface="Dreaming Outloud Pro" panose="03050502040302030504" pitchFamily="66" charset="77"/>
              </a:rPr>
              <a:t>Samson Sensory Story– Judges 13-16</a:t>
            </a:r>
          </a:p>
        </p:txBody>
      </p:sp>
      <p:pic>
        <p:nvPicPr>
          <p:cNvPr id="7" name="Picture 6" descr="A blue sign with white text&#10;&#10;AI-generated content may be incorrect.">
            <a:extLst>
              <a:ext uri="{FF2B5EF4-FFF2-40B4-BE49-F238E27FC236}">
                <a16:creationId xmlns:a16="http://schemas.microsoft.com/office/drawing/2014/main" id="{EDA4F71F-0C03-768D-DA8D-287D380993D0}"/>
              </a:ext>
            </a:extLst>
          </p:cNvPr>
          <p:cNvPicPr>
            <a:picLocks noChangeAspect="1"/>
          </p:cNvPicPr>
          <p:nvPr/>
        </p:nvPicPr>
        <p:blipFill>
          <a:blip r:embed="rId2"/>
          <a:stretch>
            <a:fillRect/>
          </a:stretch>
        </p:blipFill>
        <p:spPr>
          <a:xfrm>
            <a:off x="6731000" y="0"/>
            <a:ext cx="2413000" cy="533400"/>
          </a:xfrm>
          <a:prstGeom prst="rect">
            <a:avLst/>
          </a:prstGeom>
        </p:spPr>
      </p:pic>
      <p:sp>
        <p:nvSpPr>
          <p:cNvPr id="8" name="TextBox 7">
            <a:extLst>
              <a:ext uri="{FF2B5EF4-FFF2-40B4-BE49-F238E27FC236}">
                <a16:creationId xmlns:a16="http://schemas.microsoft.com/office/drawing/2014/main" id="{0E9B4170-4F11-C24F-984D-7A0302629F16}"/>
              </a:ext>
            </a:extLst>
          </p:cNvPr>
          <p:cNvSpPr txBox="1"/>
          <p:nvPr/>
        </p:nvSpPr>
        <p:spPr>
          <a:xfrm>
            <a:off x="2155371" y="6453778"/>
            <a:ext cx="4898573" cy="369332"/>
          </a:xfrm>
          <a:prstGeom prst="rect">
            <a:avLst/>
          </a:prstGeom>
          <a:noFill/>
        </p:spPr>
        <p:txBody>
          <a:bodyPr wrap="square" rtlCol="0">
            <a:spAutoFit/>
          </a:bodyPr>
          <a:lstStyle/>
          <a:p>
            <a:pPr algn="ctr"/>
            <a:r>
              <a:rPr lang="en-US" dirty="0">
                <a:hlinkClick r:id="rId3"/>
              </a:rPr>
              <a:t>www.includedbygrace.co.uk</a:t>
            </a:r>
            <a:r>
              <a:rPr lang="en-US" dirty="0"/>
              <a:t> </a:t>
            </a:r>
          </a:p>
        </p:txBody>
      </p:sp>
    </p:spTree>
    <p:extLst>
      <p:ext uri="{BB962C8B-B14F-4D97-AF65-F5344CB8AC3E}">
        <p14:creationId xmlns:p14="http://schemas.microsoft.com/office/powerpoint/2010/main" val="33789327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601B60E-6428-EB9C-CEA4-EBE87A7F2D52}"/>
              </a:ext>
            </a:extLst>
          </p:cNvPr>
          <p:cNvPicPr>
            <a:picLocks noChangeAspect="1"/>
          </p:cNvPicPr>
          <p:nvPr/>
        </p:nvPicPr>
        <p:blipFill>
          <a:blip r:embed="rId2"/>
          <a:stretch>
            <a:fillRect/>
          </a:stretch>
        </p:blipFill>
        <p:spPr>
          <a:xfrm>
            <a:off x="0" y="130628"/>
            <a:ext cx="9042742" cy="6400800"/>
          </a:xfrm>
          <a:prstGeom prst="rect">
            <a:avLst/>
          </a:prstGeom>
        </p:spPr>
      </p:pic>
    </p:spTree>
    <p:extLst>
      <p:ext uri="{BB962C8B-B14F-4D97-AF65-F5344CB8AC3E}">
        <p14:creationId xmlns:p14="http://schemas.microsoft.com/office/powerpoint/2010/main" val="51975060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93EDE69E-621E-B74A-811D-F7442C91F443}" vid="{CA876C20-E601-334A-B8C1-49F6AEE35D97}"/>
    </a:ext>
  </a:extLst>
</a:theme>
</file>

<file path=docProps/app.xml><?xml version="1.0" encoding="utf-8"?>
<Properties xmlns="http://schemas.openxmlformats.org/officeDocument/2006/extended-properties" xmlns:vt="http://schemas.openxmlformats.org/officeDocument/2006/docPropsVTypes">
  <Template>Office Theme</Template>
  <TotalTime>625</TotalTime>
  <Words>793</Words>
  <Application>Microsoft Macintosh PowerPoint</Application>
  <PresentationFormat>On-screen Show (4:3)</PresentationFormat>
  <Paragraphs>70</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Aptos</vt:lpstr>
      <vt:lpstr>Arial</vt:lpstr>
      <vt:lpstr>Calibri</vt:lpstr>
      <vt:lpstr>Calibri Light</vt:lpstr>
      <vt:lpstr>Dreaming Outloud Pro</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Lynn McCann</dc:creator>
  <cp:lastModifiedBy>Lynn McCann</cp:lastModifiedBy>
  <cp:revision>2</cp:revision>
  <dcterms:created xsi:type="dcterms:W3CDTF">2025-12-30T19:38:31Z</dcterms:created>
  <dcterms:modified xsi:type="dcterms:W3CDTF">2026-01-07T13:11:25Z</dcterms:modified>
</cp:coreProperties>
</file>